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3" r:id="rId1"/>
    <p:sldMasterId id="2147483745" r:id="rId2"/>
  </p:sldMasterIdLst>
  <p:notesMasterIdLst>
    <p:notesMasterId r:id="rId92"/>
  </p:notesMasterIdLst>
  <p:sldIdLst>
    <p:sldId id="354" r:id="rId3"/>
    <p:sldId id="257" r:id="rId4"/>
    <p:sldId id="331" r:id="rId5"/>
    <p:sldId id="258" r:id="rId6"/>
    <p:sldId id="259"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80" r:id="rId23"/>
    <p:sldId id="281" r:id="rId24"/>
    <p:sldId id="283" r:id="rId25"/>
    <p:sldId id="284" r:id="rId26"/>
    <p:sldId id="282" r:id="rId27"/>
    <p:sldId id="285" r:id="rId28"/>
    <p:sldId id="286" r:id="rId29"/>
    <p:sldId id="287" r:id="rId30"/>
    <p:sldId id="288" r:id="rId31"/>
    <p:sldId id="290"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8" r:id="rId57"/>
    <p:sldId id="316" r:id="rId58"/>
    <p:sldId id="317" r:id="rId59"/>
    <p:sldId id="319" r:id="rId60"/>
    <p:sldId id="320" r:id="rId61"/>
    <p:sldId id="321" r:id="rId62"/>
    <p:sldId id="322" r:id="rId63"/>
    <p:sldId id="323" r:id="rId64"/>
    <p:sldId id="325" r:id="rId65"/>
    <p:sldId id="326" r:id="rId66"/>
    <p:sldId id="327" r:id="rId67"/>
    <p:sldId id="328" r:id="rId68"/>
    <p:sldId id="329" r:id="rId69"/>
    <p:sldId id="330" r:id="rId70"/>
    <p:sldId id="332" r:id="rId71"/>
    <p:sldId id="333" r:id="rId72"/>
    <p:sldId id="334" r:id="rId73"/>
    <p:sldId id="349" r:id="rId74"/>
    <p:sldId id="335" r:id="rId75"/>
    <p:sldId id="350" r:id="rId76"/>
    <p:sldId id="336" r:id="rId77"/>
    <p:sldId id="337" r:id="rId78"/>
    <p:sldId id="338" r:id="rId79"/>
    <p:sldId id="351" r:id="rId80"/>
    <p:sldId id="339" r:id="rId81"/>
    <p:sldId id="340" r:id="rId82"/>
    <p:sldId id="341" r:id="rId83"/>
    <p:sldId id="342" r:id="rId84"/>
    <p:sldId id="343" r:id="rId85"/>
    <p:sldId id="344" r:id="rId86"/>
    <p:sldId id="345" r:id="rId87"/>
    <p:sldId id="346" r:id="rId88"/>
    <p:sldId id="347" r:id="rId89"/>
    <p:sldId id="348" r:id="rId90"/>
    <p:sldId id="352"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5179" autoAdjust="0"/>
  </p:normalViewPr>
  <p:slideViewPr>
    <p:cSldViewPr snapToGrid="0">
      <p:cViewPr varScale="1">
        <p:scale>
          <a:sx n="68" d="100"/>
          <a:sy n="68" d="100"/>
        </p:scale>
        <p:origin x="-73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D1541-D6FD-4C88-88C9-95E655E0F04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FB3FC179-4586-4E29-ACFC-1DCFD0ED6712}">
      <dgm:prSet phldrT="[Metin]" custT="1"/>
      <dgm:spPr/>
      <dgm:t>
        <a:bodyPr/>
        <a:lstStyle/>
        <a:p>
          <a:r>
            <a:rPr lang="tr-TR" sz="1600" dirty="0" smtClean="0"/>
            <a:t>Enerji Kaynakları</a:t>
          </a:r>
          <a:endParaRPr lang="tr-TR" sz="1600" dirty="0"/>
        </a:p>
      </dgm:t>
    </dgm:pt>
    <dgm:pt modelId="{1C7AB2C1-3C06-4BED-9E28-9BC55992C76D}" type="parTrans" cxnId="{1E499DBD-1CC6-4ED5-85FF-CB565482426E}">
      <dgm:prSet/>
      <dgm:spPr/>
      <dgm:t>
        <a:bodyPr/>
        <a:lstStyle/>
        <a:p>
          <a:endParaRPr lang="tr-TR" sz="2400"/>
        </a:p>
      </dgm:t>
    </dgm:pt>
    <dgm:pt modelId="{52410529-B069-4754-9B56-6FB648072818}" type="sibTrans" cxnId="{1E499DBD-1CC6-4ED5-85FF-CB565482426E}">
      <dgm:prSet/>
      <dgm:spPr/>
      <dgm:t>
        <a:bodyPr/>
        <a:lstStyle/>
        <a:p>
          <a:endParaRPr lang="tr-TR" sz="2400"/>
        </a:p>
      </dgm:t>
    </dgm:pt>
    <dgm:pt modelId="{FDCBAD18-D221-4F9C-8666-B89541A13ADB}" type="asst">
      <dgm:prSet phldrT="[Metin]" custT="1"/>
      <dgm:spPr/>
      <dgm:t>
        <a:bodyPr/>
        <a:lstStyle/>
        <a:p>
          <a:r>
            <a:rPr lang="tr-TR" sz="1600" dirty="0" smtClean="0">
              <a:solidFill>
                <a:srgbClr val="FF0000"/>
              </a:solidFill>
            </a:rPr>
            <a:t>Yenilenemez Enerji Kaynakları</a:t>
          </a:r>
          <a:endParaRPr lang="tr-TR" sz="1600" dirty="0">
            <a:solidFill>
              <a:srgbClr val="FF0000"/>
            </a:solidFill>
          </a:endParaRPr>
        </a:p>
      </dgm:t>
    </dgm:pt>
    <dgm:pt modelId="{9506E7C0-06B4-4926-A13B-97FD85437678}" type="parTrans" cxnId="{2F955F62-029D-48D1-802B-819412830A40}">
      <dgm:prSet/>
      <dgm:spPr/>
      <dgm:t>
        <a:bodyPr/>
        <a:lstStyle/>
        <a:p>
          <a:endParaRPr lang="tr-TR" sz="2400"/>
        </a:p>
      </dgm:t>
    </dgm:pt>
    <dgm:pt modelId="{D98E0E35-5A1D-4FFC-81B8-15E74233031F}" type="sibTrans" cxnId="{2F955F62-029D-48D1-802B-819412830A40}">
      <dgm:prSet/>
      <dgm:spPr/>
      <dgm:t>
        <a:bodyPr/>
        <a:lstStyle/>
        <a:p>
          <a:endParaRPr lang="tr-TR" sz="2400"/>
        </a:p>
      </dgm:t>
    </dgm:pt>
    <dgm:pt modelId="{3C64DC75-C833-4FAB-B159-67739782A3A1}" type="asst">
      <dgm:prSet custT="1"/>
      <dgm:spPr/>
      <dgm:t>
        <a:bodyPr/>
        <a:lstStyle/>
        <a:p>
          <a:r>
            <a:rPr lang="tr-TR" sz="1600" dirty="0" smtClean="0"/>
            <a:t>Yenilenebilir Enerji Kaynakları</a:t>
          </a:r>
          <a:endParaRPr lang="tr-TR" sz="1600" dirty="0"/>
        </a:p>
      </dgm:t>
    </dgm:pt>
    <dgm:pt modelId="{ECB8DB2B-D127-4378-94A2-CECA303E33B5}" type="parTrans" cxnId="{7872E83F-9C77-4923-8B27-50FD9E876688}">
      <dgm:prSet/>
      <dgm:spPr/>
      <dgm:t>
        <a:bodyPr/>
        <a:lstStyle/>
        <a:p>
          <a:endParaRPr lang="tr-TR" sz="2400"/>
        </a:p>
      </dgm:t>
    </dgm:pt>
    <dgm:pt modelId="{BE76BA1A-2056-42F4-BD39-41C83F363A8E}" type="sibTrans" cxnId="{7872E83F-9C77-4923-8B27-50FD9E876688}">
      <dgm:prSet/>
      <dgm:spPr/>
      <dgm:t>
        <a:bodyPr/>
        <a:lstStyle/>
        <a:p>
          <a:endParaRPr lang="tr-TR" sz="2400"/>
        </a:p>
      </dgm:t>
    </dgm:pt>
    <dgm:pt modelId="{DBD49A8E-3FC8-46AE-A9E7-CC2D23179459}">
      <dgm:prSet custT="1"/>
      <dgm:spPr/>
      <dgm:t>
        <a:bodyPr/>
        <a:lstStyle/>
        <a:p>
          <a:r>
            <a:rPr lang="tr-TR" sz="1600" dirty="0" smtClean="0">
              <a:solidFill>
                <a:srgbClr val="FF0000"/>
              </a:solidFill>
            </a:rPr>
            <a:t>Kömür</a:t>
          </a:r>
          <a:endParaRPr lang="tr-TR" sz="1600" dirty="0">
            <a:solidFill>
              <a:srgbClr val="FF0000"/>
            </a:solidFill>
          </a:endParaRPr>
        </a:p>
      </dgm:t>
    </dgm:pt>
    <dgm:pt modelId="{99C6FF01-E5A7-463E-851E-7F1EDD72FB7D}" type="parTrans" cxnId="{87ABCC1C-A191-4EA8-88EF-04EE537BADB6}">
      <dgm:prSet/>
      <dgm:spPr/>
      <dgm:t>
        <a:bodyPr/>
        <a:lstStyle/>
        <a:p>
          <a:endParaRPr lang="tr-TR" sz="2400"/>
        </a:p>
      </dgm:t>
    </dgm:pt>
    <dgm:pt modelId="{C8C588FC-8FF3-4B02-9500-7CA449DEBC8E}" type="sibTrans" cxnId="{87ABCC1C-A191-4EA8-88EF-04EE537BADB6}">
      <dgm:prSet/>
      <dgm:spPr/>
      <dgm:t>
        <a:bodyPr/>
        <a:lstStyle/>
        <a:p>
          <a:endParaRPr lang="tr-TR" sz="2400"/>
        </a:p>
      </dgm:t>
    </dgm:pt>
    <dgm:pt modelId="{CA3A68CF-A303-4579-9444-4D307ABD3708}">
      <dgm:prSet custT="1"/>
      <dgm:spPr/>
      <dgm:t>
        <a:bodyPr/>
        <a:lstStyle/>
        <a:p>
          <a:r>
            <a:rPr lang="tr-TR" sz="1600" smtClean="0">
              <a:solidFill>
                <a:srgbClr val="FF0000"/>
              </a:solidFill>
            </a:rPr>
            <a:t>Petrol</a:t>
          </a:r>
          <a:endParaRPr lang="tr-TR" sz="1600">
            <a:solidFill>
              <a:srgbClr val="FF0000"/>
            </a:solidFill>
          </a:endParaRPr>
        </a:p>
      </dgm:t>
    </dgm:pt>
    <dgm:pt modelId="{6CE76F75-4A4B-4B4F-BC9D-78A73226BE2A}" type="parTrans" cxnId="{279E6B19-4275-4563-B1D4-A0772A26E3A4}">
      <dgm:prSet/>
      <dgm:spPr/>
      <dgm:t>
        <a:bodyPr/>
        <a:lstStyle/>
        <a:p>
          <a:endParaRPr lang="tr-TR" sz="2400"/>
        </a:p>
      </dgm:t>
    </dgm:pt>
    <dgm:pt modelId="{E96DAC71-1579-4471-BB0D-6E9634ADC77A}" type="sibTrans" cxnId="{279E6B19-4275-4563-B1D4-A0772A26E3A4}">
      <dgm:prSet/>
      <dgm:spPr/>
      <dgm:t>
        <a:bodyPr/>
        <a:lstStyle/>
        <a:p>
          <a:endParaRPr lang="tr-TR" sz="2400"/>
        </a:p>
      </dgm:t>
    </dgm:pt>
    <dgm:pt modelId="{F76ADA72-DADA-49B1-9371-03734C55AD24}">
      <dgm:prSet custT="1"/>
      <dgm:spPr/>
      <dgm:t>
        <a:bodyPr/>
        <a:lstStyle/>
        <a:p>
          <a:r>
            <a:rPr lang="tr-TR" sz="1600" dirty="0" smtClean="0">
              <a:solidFill>
                <a:srgbClr val="FF0000"/>
              </a:solidFill>
            </a:rPr>
            <a:t>Doğal Gaz</a:t>
          </a:r>
          <a:endParaRPr lang="tr-TR" sz="1600" dirty="0">
            <a:solidFill>
              <a:srgbClr val="FF0000"/>
            </a:solidFill>
          </a:endParaRPr>
        </a:p>
      </dgm:t>
    </dgm:pt>
    <dgm:pt modelId="{B4837539-C2DE-465B-811E-C656C9068160}" type="parTrans" cxnId="{6EBF128E-4300-47BC-B3F7-5A719755A54C}">
      <dgm:prSet/>
      <dgm:spPr/>
      <dgm:t>
        <a:bodyPr/>
        <a:lstStyle/>
        <a:p>
          <a:endParaRPr lang="tr-TR" sz="2400"/>
        </a:p>
      </dgm:t>
    </dgm:pt>
    <dgm:pt modelId="{66AF2AC4-1035-4E22-8ADB-D1286E3B44A2}" type="sibTrans" cxnId="{6EBF128E-4300-47BC-B3F7-5A719755A54C}">
      <dgm:prSet/>
      <dgm:spPr/>
      <dgm:t>
        <a:bodyPr/>
        <a:lstStyle/>
        <a:p>
          <a:endParaRPr lang="tr-TR" sz="2400"/>
        </a:p>
      </dgm:t>
    </dgm:pt>
    <dgm:pt modelId="{E49677DF-69AA-48E7-88B3-48EA62299CC6}">
      <dgm:prSet custT="1"/>
      <dgm:spPr/>
      <dgm:t>
        <a:bodyPr/>
        <a:lstStyle/>
        <a:p>
          <a:r>
            <a:rPr lang="tr-TR" sz="1600" dirty="0" smtClean="0"/>
            <a:t>Hidrolik (Hidroelektrik) Enerji</a:t>
          </a:r>
          <a:endParaRPr lang="tr-TR" sz="1600" dirty="0"/>
        </a:p>
      </dgm:t>
    </dgm:pt>
    <dgm:pt modelId="{47DF5253-C50B-44DD-9203-039CCB4D9A55}" type="parTrans" cxnId="{AF4BC29D-9A3D-43F9-8FB6-BABABD67565C}">
      <dgm:prSet/>
      <dgm:spPr/>
      <dgm:t>
        <a:bodyPr/>
        <a:lstStyle/>
        <a:p>
          <a:endParaRPr lang="tr-TR" sz="2400"/>
        </a:p>
      </dgm:t>
    </dgm:pt>
    <dgm:pt modelId="{A642BEC3-4D76-4071-AFA8-DE3626DFD1E2}" type="sibTrans" cxnId="{AF4BC29D-9A3D-43F9-8FB6-BABABD67565C}">
      <dgm:prSet/>
      <dgm:spPr/>
      <dgm:t>
        <a:bodyPr/>
        <a:lstStyle/>
        <a:p>
          <a:endParaRPr lang="tr-TR" sz="2400"/>
        </a:p>
      </dgm:t>
    </dgm:pt>
    <dgm:pt modelId="{68A0C3C4-B70A-4179-A0B6-F4FD1E9E1270}">
      <dgm:prSet custT="1"/>
      <dgm:spPr/>
      <dgm:t>
        <a:bodyPr/>
        <a:lstStyle/>
        <a:p>
          <a:r>
            <a:rPr lang="tr-TR" sz="1600" dirty="0" smtClean="0"/>
            <a:t>Jeotermal Enerji</a:t>
          </a:r>
          <a:endParaRPr lang="tr-TR" sz="1600" dirty="0"/>
        </a:p>
      </dgm:t>
    </dgm:pt>
    <dgm:pt modelId="{5C28CFB6-A714-4E65-88DD-309BC54C9B94}" type="parTrans" cxnId="{783AB72E-2D40-40CA-960C-206A7D05B26E}">
      <dgm:prSet/>
      <dgm:spPr/>
      <dgm:t>
        <a:bodyPr/>
        <a:lstStyle/>
        <a:p>
          <a:endParaRPr lang="tr-TR" sz="2400"/>
        </a:p>
      </dgm:t>
    </dgm:pt>
    <dgm:pt modelId="{B4915D64-DFE4-4715-BE21-976573248123}" type="sibTrans" cxnId="{783AB72E-2D40-40CA-960C-206A7D05B26E}">
      <dgm:prSet/>
      <dgm:spPr/>
      <dgm:t>
        <a:bodyPr/>
        <a:lstStyle/>
        <a:p>
          <a:endParaRPr lang="tr-TR" sz="2400"/>
        </a:p>
      </dgm:t>
    </dgm:pt>
    <dgm:pt modelId="{AFA16D7D-7BF6-4893-9533-33956ED2BEB9}">
      <dgm:prSet custT="1"/>
      <dgm:spPr/>
      <dgm:t>
        <a:bodyPr/>
        <a:lstStyle/>
        <a:p>
          <a:r>
            <a:rPr lang="tr-TR" sz="1600" dirty="0" smtClean="0"/>
            <a:t>Güneş Enerjisi</a:t>
          </a:r>
          <a:endParaRPr lang="tr-TR" sz="1600" dirty="0"/>
        </a:p>
      </dgm:t>
    </dgm:pt>
    <dgm:pt modelId="{3EBE4046-2721-448B-8AFB-F74EA753CA50}" type="parTrans" cxnId="{6372E4A8-66F9-4FB1-B0FC-55AF266067DF}">
      <dgm:prSet/>
      <dgm:spPr/>
      <dgm:t>
        <a:bodyPr/>
        <a:lstStyle/>
        <a:p>
          <a:endParaRPr lang="tr-TR" sz="2400"/>
        </a:p>
      </dgm:t>
    </dgm:pt>
    <dgm:pt modelId="{C75186EB-2651-4575-9243-84CA1A3FC684}" type="sibTrans" cxnId="{6372E4A8-66F9-4FB1-B0FC-55AF266067DF}">
      <dgm:prSet/>
      <dgm:spPr/>
      <dgm:t>
        <a:bodyPr/>
        <a:lstStyle/>
        <a:p>
          <a:endParaRPr lang="tr-TR" sz="2400"/>
        </a:p>
      </dgm:t>
    </dgm:pt>
    <dgm:pt modelId="{7FFCC2D1-3BDB-4E67-A1E3-0DBEFBE68FD3}">
      <dgm:prSet custT="1"/>
      <dgm:spPr/>
      <dgm:t>
        <a:bodyPr/>
        <a:lstStyle/>
        <a:p>
          <a:r>
            <a:rPr lang="tr-TR" sz="1600" dirty="0" smtClean="0"/>
            <a:t>Rüzgâr Enerjisi</a:t>
          </a:r>
          <a:endParaRPr lang="tr-TR" sz="1600" dirty="0"/>
        </a:p>
      </dgm:t>
    </dgm:pt>
    <dgm:pt modelId="{38247B71-D41A-4C0B-921A-C46F3B15FFB7}" type="parTrans" cxnId="{EABCEC7C-1C52-46C5-A73B-BBDAFEC51449}">
      <dgm:prSet/>
      <dgm:spPr/>
      <dgm:t>
        <a:bodyPr/>
        <a:lstStyle/>
        <a:p>
          <a:endParaRPr lang="tr-TR" sz="2400"/>
        </a:p>
      </dgm:t>
    </dgm:pt>
    <dgm:pt modelId="{4CA3D969-A6AA-4C43-B7F6-C1DEF45DEFE3}" type="sibTrans" cxnId="{EABCEC7C-1C52-46C5-A73B-BBDAFEC51449}">
      <dgm:prSet/>
      <dgm:spPr/>
      <dgm:t>
        <a:bodyPr/>
        <a:lstStyle/>
        <a:p>
          <a:endParaRPr lang="tr-TR" sz="2400"/>
        </a:p>
      </dgm:t>
    </dgm:pt>
    <dgm:pt modelId="{AD014D63-2480-4F5A-8141-C335FC7965C3}">
      <dgm:prSet custT="1"/>
      <dgm:spPr/>
      <dgm:t>
        <a:bodyPr/>
        <a:lstStyle/>
        <a:p>
          <a:r>
            <a:rPr lang="tr-TR" sz="1600" dirty="0" smtClean="0"/>
            <a:t>Nükler Enerji</a:t>
          </a:r>
          <a:endParaRPr lang="tr-TR" sz="1600" dirty="0"/>
        </a:p>
      </dgm:t>
    </dgm:pt>
    <dgm:pt modelId="{647D752C-2637-43B7-9995-C248056BEF98}" type="parTrans" cxnId="{043D88D7-730C-4CC7-9288-1959A5501649}">
      <dgm:prSet/>
      <dgm:spPr/>
      <dgm:t>
        <a:bodyPr/>
        <a:lstStyle/>
        <a:p>
          <a:endParaRPr lang="tr-TR" sz="2400"/>
        </a:p>
      </dgm:t>
    </dgm:pt>
    <dgm:pt modelId="{E4ABBE46-EBFA-4A3A-B966-432F361C8479}" type="sibTrans" cxnId="{043D88D7-730C-4CC7-9288-1959A5501649}">
      <dgm:prSet/>
      <dgm:spPr/>
      <dgm:t>
        <a:bodyPr/>
        <a:lstStyle/>
        <a:p>
          <a:endParaRPr lang="tr-TR" sz="2400"/>
        </a:p>
      </dgm:t>
    </dgm:pt>
    <dgm:pt modelId="{B593F45E-D3C6-4995-B758-F15651F4AB49}" type="pres">
      <dgm:prSet presAssocID="{62DD1541-D6FD-4C88-88C9-95E655E0F041}" presName="hierChild1" presStyleCnt="0">
        <dgm:presLayoutVars>
          <dgm:chPref val="1"/>
          <dgm:dir/>
          <dgm:animOne val="branch"/>
          <dgm:animLvl val="lvl"/>
          <dgm:resizeHandles/>
        </dgm:presLayoutVars>
      </dgm:prSet>
      <dgm:spPr/>
      <dgm:t>
        <a:bodyPr/>
        <a:lstStyle/>
        <a:p>
          <a:endParaRPr lang="tr-TR"/>
        </a:p>
      </dgm:t>
    </dgm:pt>
    <dgm:pt modelId="{90B1A2FB-DFBC-452D-959E-386579A7E482}" type="pres">
      <dgm:prSet presAssocID="{FB3FC179-4586-4E29-ACFC-1DCFD0ED6712}" presName="hierRoot1" presStyleCnt="0"/>
      <dgm:spPr/>
    </dgm:pt>
    <dgm:pt modelId="{56A989C6-4E97-417D-B97D-FB47692FEAEE}" type="pres">
      <dgm:prSet presAssocID="{FB3FC179-4586-4E29-ACFC-1DCFD0ED6712}" presName="composite" presStyleCnt="0"/>
      <dgm:spPr/>
    </dgm:pt>
    <dgm:pt modelId="{0B3834C3-7E9F-4EC4-9858-CF8FA40D7B3A}" type="pres">
      <dgm:prSet presAssocID="{FB3FC179-4586-4E29-ACFC-1DCFD0ED6712}" presName="background" presStyleLbl="node0" presStyleIdx="0" presStyleCnt="1"/>
      <dgm:spPr/>
    </dgm:pt>
    <dgm:pt modelId="{5DD3E0F0-9A14-47C7-9F92-13498280A262}" type="pres">
      <dgm:prSet presAssocID="{FB3FC179-4586-4E29-ACFC-1DCFD0ED6712}" presName="text" presStyleLbl="fgAcc0" presStyleIdx="0" presStyleCnt="1">
        <dgm:presLayoutVars>
          <dgm:chPref val="3"/>
        </dgm:presLayoutVars>
      </dgm:prSet>
      <dgm:spPr/>
      <dgm:t>
        <a:bodyPr/>
        <a:lstStyle/>
        <a:p>
          <a:endParaRPr lang="tr-TR"/>
        </a:p>
      </dgm:t>
    </dgm:pt>
    <dgm:pt modelId="{FEDDFA4E-6086-43CC-A2F4-CC34FA8B41DA}" type="pres">
      <dgm:prSet presAssocID="{FB3FC179-4586-4E29-ACFC-1DCFD0ED6712}" presName="hierChild2" presStyleCnt="0"/>
      <dgm:spPr/>
    </dgm:pt>
    <dgm:pt modelId="{C81617F4-131D-4416-8322-8D6E1C2BE876}" type="pres">
      <dgm:prSet presAssocID="{9506E7C0-06B4-4926-A13B-97FD85437678}" presName="Name10" presStyleLbl="parChTrans1D2" presStyleIdx="0" presStyleCnt="2"/>
      <dgm:spPr/>
      <dgm:t>
        <a:bodyPr/>
        <a:lstStyle/>
        <a:p>
          <a:endParaRPr lang="tr-TR"/>
        </a:p>
      </dgm:t>
    </dgm:pt>
    <dgm:pt modelId="{5662823C-B9C8-4C83-8B6F-43B6FF9B0C45}" type="pres">
      <dgm:prSet presAssocID="{FDCBAD18-D221-4F9C-8666-B89541A13ADB}" presName="hierRoot2" presStyleCnt="0"/>
      <dgm:spPr/>
    </dgm:pt>
    <dgm:pt modelId="{A14B069B-B801-459E-8867-AAE505571B79}" type="pres">
      <dgm:prSet presAssocID="{FDCBAD18-D221-4F9C-8666-B89541A13ADB}" presName="composite2" presStyleCnt="0"/>
      <dgm:spPr/>
    </dgm:pt>
    <dgm:pt modelId="{211E5F89-3C68-4559-ABA9-8E32F9702212}" type="pres">
      <dgm:prSet presAssocID="{FDCBAD18-D221-4F9C-8666-B89541A13ADB}" presName="background2" presStyleLbl="asst1" presStyleIdx="0" presStyleCnt="2"/>
      <dgm:spPr/>
    </dgm:pt>
    <dgm:pt modelId="{9DAEF615-0C23-4EB0-903C-36CD650C7DCD}" type="pres">
      <dgm:prSet presAssocID="{FDCBAD18-D221-4F9C-8666-B89541A13ADB}" presName="text2" presStyleLbl="fgAcc2" presStyleIdx="0" presStyleCnt="2">
        <dgm:presLayoutVars>
          <dgm:chPref val="3"/>
        </dgm:presLayoutVars>
      </dgm:prSet>
      <dgm:spPr/>
      <dgm:t>
        <a:bodyPr/>
        <a:lstStyle/>
        <a:p>
          <a:endParaRPr lang="tr-TR"/>
        </a:p>
      </dgm:t>
    </dgm:pt>
    <dgm:pt modelId="{EA7BC882-1358-46DB-9F6D-05002765E8A8}" type="pres">
      <dgm:prSet presAssocID="{FDCBAD18-D221-4F9C-8666-B89541A13ADB}" presName="hierChild3" presStyleCnt="0"/>
      <dgm:spPr/>
    </dgm:pt>
    <dgm:pt modelId="{A2966F56-9C74-4774-AD8C-EBF925232D2A}" type="pres">
      <dgm:prSet presAssocID="{B4837539-C2DE-465B-811E-C656C9068160}" presName="Name17" presStyleLbl="parChTrans1D3" presStyleIdx="0" presStyleCnt="8"/>
      <dgm:spPr/>
      <dgm:t>
        <a:bodyPr/>
        <a:lstStyle/>
        <a:p>
          <a:endParaRPr lang="tr-TR"/>
        </a:p>
      </dgm:t>
    </dgm:pt>
    <dgm:pt modelId="{D82146FA-0DA3-4CBD-B9B4-7D0804881E8A}" type="pres">
      <dgm:prSet presAssocID="{F76ADA72-DADA-49B1-9371-03734C55AD24}" presName="hierRoot3" presStyleCnt="0"/>
      <dgm:spPr/>
    </dgm:pt>
    <dgm:pt modelId="{C9645964-D148-4990-8435-45F72482123C}" type="pres">
      <dgm:prSet presAssocID="{F76ADA72-DADA-49B1-9371-03734C55AD24}" presName="composite3" presStyleCnt="0"/>
      <dgm:spPr/>
    </dgm:pt>
    <dgm:pt modelId="{EB338C1A-48A2-4FBF-A9D6-DC0B397C3FB4}" type="pres">
      <dgm:prSet presAssocID="{F76ADA72-DADA-49B1-9371-03734C55AD24}" presName="background3" presStyleLbl="node3" presStyleIdx="0" presStyleCnt="8"/>
      <dgm:spPr/>
    </dgm:pt>
    <dgm:pt modelId="{543EB3CA-2945-4764-83B4-983C254A996C}" type="pres">
      <dgm:prSet presAssocID="{F76ADA72-DADA-49B1-9371-03734C55AD24}" presName="text3" presStyleLbl="fgAcc3" presStyleIdx="0" presStyleCnt="8">
        <dgm:presLayoutVars>
          <dgm:chPref val="3"/>
        </dgm:presLayoutVars>
      </dgm:prSet>
      <dgm:spPr/>
      <dgm:t>
        <a:bodyPr/>
        <a:lstStyle/>
        <a:p>
          <a:endParaRPr lang="tr-TR"/>
        </a:p>
      </dgm:t>
    </dgm:pt>
    <dgm:pt modelId="{B0F546D4-39F6-4831-B528-8A22F0AE42A9}" type="pres">
      <dgm:prSet presAssocID="{F76ADA72-DADA-49B1-9371-03734C55AD24}" presName="hierChild4" presStyleCnt="0"/>
      <dgm:spPr/>
    </dgm:pt>
    <dgm:pt modelId="{299651CF-1903-40F8-A4E1-65368936C296}" type="pres">
      <dgm:prSet presAssocID="{6CE76F75-4A4B-4B4F-BC9D-78A73226BE2A}" presName="Name17" presStyleLbl="parChTrans1D3" presStyleIdx="1" presStyleCnt="8"/>
      <dgm:spPr/>
      <dgm:t>
        <a:bodyPr/>
        <a:lstStyle/>
        <a:p>
          <a:endParaRPr lang="tr-TR"/>
        </a:p>
      </dgm:t>
    </dgm:pt>
    <dgm:pt modelId="{3C79BE21-C6D8-4CC9-BC27-F62790A12B76}" type="pres">
      <dgm:prSet presAssocID="{CA3A68CF-A303-4579-9444-4D307ABD3708}" presName="hierRoot3" presStyleCnt="0"/>
      <dgm:spPr/>
    </dgm:pt>
    <dgm:pt modelId="{8F6DFD54-DB48-4AB4-AD44-571DF1D62A36}" type="pres">
      <dgm:prSet presAssocID="{CA3A68CF-A303-4579-9444-4D307ABD3708}" presName="composite3" presStyleCnt="0"/>
      <dgm:spPr/>
    </dgm:pt>
    <dgm:pt modelId="{0C67C432-A2F4-4DFB-8C8F-2729B2F01F88}" type="pres">
      <dgm:prSet presAssocID="{CA3A68CF-A303-4579-9444-4D307ABD3708}" presName="background3" presStyleLbl="node3" presStyleIdx="1" presStyleCnt="8"/>
      <dgm:spPr/>
    </dgm:pt>
    <dgm:pt modelId="{D23B0136-5F5B-4E06-830E-2B6EED09C1EA}" type="pres">
      <dgm:prSet presAssocID="{CA3A68CF-A303-4579-9444-4D307ABD3708}" presName="text3" presStyleLbl="fgAcc3" presStyleIdx="1" presStyleCnt="8">
        <dgm:presLayoutVars>
          <dgm:chPref val="3"/>
        </dgm:presLayoutVars>
      </dgm:prSet>
      <dgm:spPr/>
      <dgm:t>
        <a:bodyPr/>
        <a:lstStyle/>
        <a:p>
          <a:endParaRPr lang="tr-TR"/>
        </a:p>
      </dgm:t>
    </dgm:pt>
    <dgm:pt modelId="{3B465993-0F2E-4C28-B208-80E185882245}" type="pres">
      <dgm:prSet presAssocID="{CA3A68CF-A303-4579-9444-4D307ABD3708}" presName="hierChild4" presStyleCnt="0"/>
      <dgm:spPr/>
    </dgm:pt>
    <dgm:pt modelId="{C9E9884F-D0E4-4D35-94D5-BCC040B77027}" type="pres">
      <dgm:prSet presAssocID="{99C6FF01-E5A7-463E-851E-7F1EDD72FB7D}" presName="Name17" presStyleLbl="parChTrans1D3" presStyleIdx="2" presStyleCnt="8"/>
      <dgm:spPr/>
      <dgm:t>
        <a:bodyPr/>
        <a:lstStyle/>
        <a:p>
          <a:endParaRPr lang="tr-TR"/>
        </a:p>
      </dgm:t>
    </dgm:pt>
    <dgm:pt modelId="{367B8EA7-A43D-4424-84BA-B45C51F77B2B}" type="pres">
      <dgm:prSet presAssocID="{DBD49A8E-3FC8-46AE-A9E7-CC2D23179459}" presName="hierRoot3" presStyleCnt="0"/>
      <dgm:spPr/>
    </dgm:pt>
    <dgm:pt modelId="{38F73464-5A6E-4596-9224-EC2186A11BAA}" type="pres">
      <dgm:prSet presAssocID="{DBD49A8E-3FC8-46AE-A9E7-CC2D23179459}" presName="composite3" presStyleCnt="0"/>
      <dgm:spPr/>
    </dgm:pt>
    <dgm:pt modelId="{62314EAF-AD97-44E3-97CB-15F1AE48CB1D}" type="pres">
      <dgm:prSet presAssocID="{DBD49A8E-3FC8-46AE-A9E7-CC2D23179459}" presName="background3" presStyleLbl="node3" presStyleIdx="2" presStyleCnt="8"/>
      <dgm:spPr/>
    </dgm:pt>
    <dgm:pt modelId="{3480F6BD-7056-4FCA-BFD0-02263A6F6B42}" type="pres">
      <dgm:prSet presAssocID="{DBD49A8E-3FC8-46AE-A9E7-CC2D23179459}" presName="text3" presStyleLbl="fgAcc3" presStyleIdx="2" presStyleCnt="8">
        <dgm:presLayoutVars>
          <dgm:chPref val="3"/>
        </dgm:presLayoutVars>
      </dgm:prSet>
      <dgm:spPr/>
      <dgm:t>
        <a:bodyPr/>
        <a:lstStyle/>
        <a:p>
          <a:endParaRPr lang="tr-TR"/>
        </a:p>
      </dgm:t>
    </dgm:pt>
    <dgm:pt modelId="{2BD463EE-8AE3-44F6-AC85-7E04A0FAF118}" type="pres">
      <dgm:prSet presAssocID="{DBD49A8E-3FC8-46AE-A9E7-CC2D23179459}" presName="hierChild4" presStyleCnt="0"/>
      <dgm:spPr/>
    </dgm:pt>
    <dgm:pt modelId="{B9411658-0DEF-42CD-B171-8CE91F272EE2}" type="pres">
      <dgm:prSet presAssocID="{ECB8DB2B-D127-4378-94A2-CECA303E33B5}" presName="Name10" presStyleLbl="parChTrans1D2" presStyleIdx="1" presStyleCnt="2"/>
      <dgm:spPr/>
      <dgm:t>
        <a:bodyPr/>
        <a:lstStyle/>
        <a:p>
          <a:endParaRPr lang="tr-TR"/>
        </a:p>
      </dgm:t>
    </dgm:pt>
    <dgm:pt modelId="{7A6C7AD9-53A5-445E-92E6-702FCE71FB4D}" type="pres">
      <dgm:prSet presAssocID="{3C64DC75-C833-4FAB-B159-67739782A3A1}" presName="hierRoot2" presStyleCnt="0"/>
      <dgm:spPr/>
    </dgm:pt>
    <dgm:pt modelId="{886E93C6-A47A-4807-BD7C-C9F9A2488836}" type="pres">
      <dgm:prSet presAssocID="{3C64DC75-C833-4FAB-B159-67739782A3A1}" presName="composite2" presStyleCnt="0"/>
      <dgm:spPr/>
    </dgm:pt>
    <dgm:pt modelId="{0F234E7E-4694-430D-B8A6-755B09C17714}" type="pres">
      <dgm:prSet presAssocID="{3C64DC75-C833-4FAB-B159-67739782A3A1}" presName="background2" presStyleLbl="asst1" presStyleIdx="1" presStyleCnt="2"/>
      <dgm:spPr/>
    </dgm:pt>
    <dgm:pt modelId="{4B00507E-AD58-47FE-9065-796A96AD1691}" type="pres">
      <dgm:prSet presAssocID="{3C64DC75-C833-4FAB-B159-67739782A3A1}" presName="text2" presStyleLbl="fgAcc2" presStyleIdx="1" presStyleCnt="2">
        <dgm:presLayoutVars>
          <dgm:chPref val="3"/>
        </dgm:presLayoutVars>
      </dgm:prSet>
      <dgm:spPr/>
      <dgm:t>
        <a:bodyPr/>
        <a:lstStyle/>
        <a:p>
          <a:endParaRPr lang="tr-TR"/>
        </a:p>
      </dgm:t>
    </dgm:pt>
    <dgm:pt modelId="{02F64CBB-91A1-4262-A53F-D551F58F3F69}" type="pres">
      <dgm:prSet presAssocID="{3C64DC75-C833-4FAB-B159-67739782A3A1}" presName="hierChild3" presStyleCnt="0"/>
      <dgm:spPr/>
    </dgm:pt>
    <dgm:pt modelId="{517A8AA0-28B0-477C-88F9-BCCAD51BBB69}" type="pres">
      <dgm:prSet presAssocID="{47DF5253-C50B-44DD-9203-039CCB4D9A55}" presName="Name17" presStyleLbl="parChTrans1D3" presStyleIdx="3" presStyleCnt="8"/>
      <dgm:spPr/>
      <dgm:t>
        <a:bodyPr/>
        <a:lstStyle/>
        <a:p>
          <a:endParaRPr lang="tr-TR"/>
        </a:p>
      </dgm:t>
    </dgm:pt>
    <dgm:pt modelId="{64563C95-60A7-4B6A-99D3-D62AF7CCF8BC}" type="pres">
      <dgm:prSet presAssocID="{E49677DF-69AA-48E7-88B3-48EA62299CC6}" presName="hierRoot3" presStyleCnt="0"/>
      <dgm:spPr/>
    </dgm:pt>
    <dgm:pt modelId="{36D03181-BF58-495C-BC59-0C9EBF869E6E}" type="pres">
      <dgm:prSet presAssocID="{E49677DF-69AA-48E7-88B3-48EA62299CC6}" presName="composite3" presStyleCnt="0"/>
      <dgm:spPr/>
    </dgm:pt>
    <dgm:pt modelId="{D865F7D5-32B9-4887-B444-537F460D8FC7}" type="pres">
      <dgm:prSet presAssocID="{E49677DF-69AA-48E7-88B3-48EA62299CC6}" presName="background3" presStyleLbl="node3" presStyleIdx="3" presStyleCnt="8"/>
      <dgm:spPr/>
    </dgm:pt>
    <dgm:pt modelId="{2996D787-9459-4CD0-8140-F6B0E3C6D6E3}" type="pres">
      <dgm:prSet presAssocID="{E49677DF-69AA-48E7-88B3-48EA62299CC6}" presName="text3" presStyleLbl="fgAcc3" presStyleIdx="3" presStyleCnt="8">
        <dgm:presLayoutVars>
          <dgm:chPref val="3"/>
        </dgm:presLayoutVars>
      </dgm:prSet>
      <dgm:spPr/>
      <dgm:t>
        <a:bodyPr/>
        <a:lstStyle/>
        <a:p>
          <a:endParaRPr lang="tr-TR"/>
        </a:p>
      </dgm:t>
    </dgm:pt>
    <dgm:pt modelId="{51C757E2-97DC-4D89-BAB1-78BBF033CECB}" type="pres">
      <dgm:prSet presAssocID="{E49677DF-69AA-48E7-88B3-48EA62299CC6}" presName="hierChild4" presStyleCnt="0"/>
      <dgm:spPr/>
    </dgm:pt>
    <dgm:pt modelId="{228D7B1A-E7C1-4702-8FAB-4BD9FC4EF8BD}" type="pres">
      <dgm:prSet presAssocID="{647D752C-2637-43B7-9995-C248056BEF98}" presName="Name17" presStyleLbl="parChTrans1D3" presStyleIdx="4" presStyleCnt="8"/>
      <dgm:spPr/>
      <dgm:t>
        <a:bodyPr/>
        <a:lstStyle/>
        <a:p>
          <a:endParaRPr lang="tr-TR"/>
        </a:p>
      </dgm:t>
    </dgm:pt>
    <dgm:pt modelId="{D7783C6B-F44C-4A6B-8BCF-8B73F8061637}" type="pres">
      <dgm:prSet presAssocID="{AD014D63-2480-4F5A-8141-C335FC7965C3}" presName="hierRoot3" presStyleCnt="0"/>
      <dgm:spPr/>
    </dgm:pt>
    <dgm:pt modelId="{F5613092-36E5-4884-A1B8-01580DF373DB}" type="pres">
      <dgm:prSet presAssocID="{AD014D63-2480-4F5A-8141-C335FC7965C3}" presName="composite3" presStyleCnt="0"/>
      <dgm:spPr/>
    </dgm:pt>
    <dgm:pt modelId="{0DBE9EDD-D081-4EAB-9266-C5CD39960EDD}" type="pres">
      <dgm:prSet presAssocID="{AD014D63-2480-4F5A-8141-C335FC7965C3}" presName="background3" presStyleLbl="node3" presStyleIdx="4" presStyleCnt="8"/>
      <dgm:spPr/>
    </dgm:pt>
    <dgm:pt modelId="{B320358C-F18F-41BF-8851-173539303458}" type="pres">
      <dgm:prSet presAssocID="{AD014D63-2480-4F5A-8141-C335FC7965C3}" presName="text3" presStyleLbl="fgAcc3" presStyleIdx="4" presStyleCnt="8">
        <dgm:presLayoutVars>
          <dgm:chPref val="3"/>
        </dgm:presLayoutVars>
      </dgm:prSet>
      <dgm:spPr/>
      <dgm:t>
        <a:bodyPr/>
        <a:lstStyle/>
        <a:p>
          <a:endParaRPr lang="tr-TR"/>
        </a:p>
      </dgm:t>
    </dgm:pt>
    <dgm:pt modelId="{834770C4-C087-4C63-B8BA-4275BDD0F28B}" type="pres">
      <dgm:prSet presAssocID="{AD014D63-2480-4F5A-8141-C335FC7965C3}" presName="hierChild4" presStyleCnt="0"/>
      <dgm:spPr/>
    </dgm:pt>
    <dgm:pt modelId="{FE785EEE-C0E9-4C03-A524-E82BFEAE87CA}" type="pres">
      <dgm:prSet presAssocID="{38247B71-D41A-4C0B-921A-C46F3B15FFB7}" presName="Name17" presStyleLbl="parChTrans1D3" presStyleIdx="5" presStyleCnt="8"/>
      <dgm:spPr/>
      <dgm:t>
        <a:bodyPr/>
        <a:lstStyle/>
        <a:p>
          <a:endParaRPr lang="tr-TR"/>
        </a:p>
      </dgm:t>
    </dgm:pt>
    <dgm:pt modelId="{5E7D9F2A-D64C-4594-A594-64B65F305AA5}" type="pres">
      <dgm:prSet presAssocID="{7FFCC2D1-3BDB-4E67-A1E3-0DBEFBE68FD3}" presName="hierRoot3" presStyleCnt="0"/>
      <dgm:spPr/>
    </dgm:pt>
    <dgm:pt modelId="{02877B63-145A-4FDC-A229-1EA0BFEBF813}" type="pres">
      <dgm:prSet presAssocID="{7FFCC2D1-3BDB-4E67-A1E3-0DBEFBE68FD3}" presName="composite3" presStyleCnt="0"/>
      <dgm:spPr/>
    </dgm:pt>
    <dgm:pt modelId="{DCB48A28-FC7D-4664-8560-BC90DF348AC0}" type="pres">
      <dgm:prSet presAssocID="{7FFCC2D1-3BDB-4E67-A1E3-0DBEFBE68FD3}" presName="background3" presStyleLbl="node3" presStyleIdx="5" presStyleCnt="8"/>
      <dgm:spPr/>
    </dgm:pt>
    <dgm:pt modelId="{ADCB63D2-CFDC-4DD3-910E-F79A64EA4EB6}" type="pres">
      <dgm:prSet presAssocID="{7FFCC2D1-3BDB-4E67-A1E3-0DBEFBE68FD3}" presName="text3" presStyleLbl="fgAcc3" presStyleIdx="5" presStyleCnt="8">
        <dgm:presLayoutVars>
          <dgm:chPref val="3"/>
        </dgm:presLayoutVars>
      </dgm:prSet>
      <dgm:spPr/>
      <dgm:t>
        <a:bodyPr/>
        <a:lstStyle/>
        <a:p>
          <a:endParaRPr lang="tr-TR"/>
        </a:p>
      </dgm:t>
    </dgm:pt>
    <dgm:pt modelId="{76F3E034-96CF-4834-B61F-25D04B208F76}" type="pres">
      <dgm:prSet presAssocID="{7FFCC2D1-3BDB-4E67-A1E3-0DBEFBE68FD3}" presName="hierChild4" presStyleCnt="0"/>
      <dgm:spPr/>
    </dgm:pt>
    <dgm:pt modelId="{73ECF6AC-69AF-4FA6-91A0-9F01816A4716}" type="pres">
      <dgm:prSet presAssocID="{3EBE4046-2721-448B-8AFB-F74EA753CA50}" presName="Name17" presStyleLbl="parChTrans1D3" presStyleIdx="6" presStyleCnt="8"/>
      <dgm:spPr/>
      <dgm:t>
        <a:bodyPr/>
        <a:lstStyle/>
        <a:p>
          <a:endParaRPr lang="tr-TR"/>
        </a:p>
      </dgm:t>
    </dgm:pt>
    <dgm:pt modelId="{24E19935-67C7-4BC4-B154-84A2C4DE7526}" type="pres">
      <dgm:prSet presAssocID="{AFA16D7D-7BF6-4893-9533-33956ED2BEB9}" presName="hierRoot3" presStyleCnt="0"/>
      <dgm:spPr/>
    </dgm:pt>
    <dgm:pt modelId="{FDC6B598-37AF-4047-85FD-543A1CDD031C}" type="pres">
      <dgm:prSet presAssocID="{AFA16D7D-7BF6-4893-9533-33956ED2BEB9}" presName="composite3" presStyleCnt="0"/>
      <dgm:spPr/>
    </dgm:pt>
    <dgm:pt modelId="{3CB9F0D4-9A53-434A-B227-EA462FF59883}" type="pres">
      <dgm:prSet presAssocID="{AFA16D7D-7BF6-4893-9533-33956ED2BEB9}" presName="background3" presStyleLbl="node3" presStyleIdx="6" presStyleCnt="8"/>
      <dgm:spPr/>
    </dgm:pt>
    <dgm:pt modelId="{E7BCB593-806C-4A7F-82EF-FA94717EA262}" type="pres">
      <dgm:prSet presAssocID="{AFA16D7D-7BF6-4893-9533-33956ED2BEB9}" presName="text3" presStyleLbl="fgAcc3" presStyleIdx="6" presStyleCnt="8">
        <dgm:presLayoutVars>
          <dgm:chPref val="3"/>
        </dgm:presLayoutVars>
      </dgm:prSet>
      <dgm:spPr/>
      <dgm:t>
        <a:bodyPr/>
        <a:lstStyle/>
        <a:p>
          <a:endParaRPr lang="tr-TR"/>
        </a:p>
      </dgm:t>
    </dgm:pt>
    <dgm:pt modelId="{A6F29804-5AD8-4B6E-9C3C-1962ECA854CE}" type="pres">
      <dgm:prSet presAssocID="{AFA16D7D-7BF6-4893-9533-33956ED2BEB9}" presName="hierChild4" presStyleCnt="0"/>
      <dgm:spPr/>
    </dgm:pt>
    <dgm:pt modelId="{CA4E16F3-9012-4DEF-BF08-08C9BC471C50}" type="pres">
      <dgm:prSet presAssocID="{5C28CFB6-A714-4E65-88DD-309BC54C9B94}" presName="Name17" presStyleLbl="parChTrans1D3" presStyleIdx="7" presStyleCnt="8"/>
      <dgm:spPr/>
      <dgm:t>
        <a:bodyPr/>
        <a:lstStyle/>
        <a:p>
          <a:endParaRPr lang="tr-TR"/>
        </a:p>
      </dgm:t>
    </dgm:pt>
    <dgm:pt modelId="{51A4AEE7-5493-4C60-9F76-D44855F7FA44}" type="pres">
      <dgm:prSet presAssocID="{68A0C3C4-B70A-4179-A0B6-F4FD1E9E1270}" presName="hierRoot3" presStyleCnt="0"/>
      <dgm:spPr/>
    </dgm:pt>
    <dgm:pt modelId="{BA351CC6-962D-417E-800E-D968DB4A4482}" type="pres">
      <dgm:prSet presAssocID="{68A0C3C4-B70A-4179-A0B6-F4FD1E9E1270}" presName="composite3" presStyleCnt="0"/>
      <dgm:spPr/>
    </dgm:pt>
    <dgm:pt modelId="{656A5754-53D9-445E-B5D6-760A10F266FE}" type="pres">
      <dgm:prSet presAssocID="{68A0C3C4-B70A-4179-A0B6-F4FD1E9E1270}" presName="background3" presStyleLbl="node3" presStyleIdx="7" presStyleCnt="8"/>
      <dgm:spPr/>
    </dgm:pt>
    <dgm:pt modelId="{504E9BEB-2AC4-49C3-A04C-8F9BFDAFD966}" type="pres">
      <dgm:prSet presAssocID="{68A0C3C4-B70A-4179-A0B6-F4FD1E9E1270}" presName="text3" presStyleLbl="fgAcc3" presStyleIdx="7" presStyleCnt="8">
        <dgm:presLayoutVars>
          <dgm:chPref val="3"/>
        </dgm:presLayoutVars>
      </dgm:prSet>
      <dgm:spPr/>
      <dgm:t>
        <a:bodyPr/>
        <a:lstStyle/>
        <a:p>
          <a:endParaRPr lang="tr-TR"/>
        </a:p>
      </dgm:t>
    </dgm:pt>
    <dgm:pt modelId="{83FA175F-C8C4-483F-9503-299FDD950875}" type="pres">
      <dgm:prSet presAssocID="{68A0C3C4-B70A-4179-A0B6-F4FD1E9E1270}" presName="hierChild4" presStyleCnt="0"/>
      <dgm:spPr/>
    </dgm:pt>
  </dgm:ptLst>
  <dgm:cxnLst>
    <dgm:cxn modelId="{3AD22DC0-98E7-4B97-9CFD-0AA876F2ABDF}" type="presOf" srcId="{CA3A68CF-A303-4579-9444-4D307ABD3708}" destId="{D23B0136-5F5B-4E06-830E-2B6EED09C1EA}" srcOrd="0" destOrd="0" presId="urn:microsoft.com/office/officeart/2005/8/layout/hierarchy1"/>
    <dgm:cxn modelId="{2F955F62-029D-48D1-802B-819412830A40}" srcId="{FB3FC179-4586-4E29-ACFC-1DCFD0ED6712}" destId="{FDCBAD18-D221-4F9C-8666-B89541A13ADB}" srcOrd="0" destOrd="0" parTransId="{9506E7C0-06B4-4926-A13B-97FD85437678}" sibTransId="{D98E0E35-5A1D-4FFC-81B8-15E74233031F}"/>
    <dgm:cxn modelId="{87ABCC1C-A191-4EA8-88EF-04EE537BADB6}" srcId="{FDCBAD18-D221-4F9C-8666-B89541A13ADB}" destId="{DBD49A8E-3FC8-46AE-A9E7-CC2D23179459}" srcOrd="2" destOrd="0" parTransId="{99C6FF01-E5A7-463E-851E-7F1EDD72FB7D}" sibTransId="{C8C588FC-8FF3-4B02-9500-7CA449DEBC8E}"/>
    <dgm:cxn modelId="{F8568844-A695-45F9-A000-467FA058E8AF}" type="presOf" srcId="{6CE76F75-4A4B-4B4F-BC9D-78A73226BE2A}" destId="{299651CF-1903-40F8-A4E1-65368936C296}" srcOrd="0" destOrd="0" presId="urn:microsoft.com/office/officeart/2005/8/layout/hierarchy1"/>
    <dgm:cxn modelId="{9B38F2E0-21D0-4421-9120-675C608B3B70}" type="presOf" srcId="{3EBE4046-2721-448B-8AFB-F74EA753CA50}" destId="{73ECF6AC-69AF-4FA6-91A0-9F01816A4716}" srcOrd="0" destOrd="0" presId="urn:microsoft.com/office/officeart/2005/8/layout/hierarchy1"/>
    <dgm:cxn modelId="{B67223A9-6B12-4BFE-94AA-2EF55DADCC77}" type="presOf" srcId="{F76ADA72-DADA-49B1-9371-03734C55AD24}" destId="{543EB3CA-2945-4764-83B4-983C254A996C}" srcOrd="0" destOrd="0" presId="urn:microsoft.com/office/officeart/2005/8/layout/hierarchy1"/>
    <dgm:cxn modelId="{F49F23C7-0EF8-4255-AE2A-09A2AE575588}" type="presOf" srcId="{B4837539-C2DE-465B-811E-C656C9068160}" destId="{A2966F56-9C74-4774-AD8C-EBF925232D2A}" srcOrd="0" destOrd="0" presId="urn:microsoft.com/office/officeart/2005/8/layout/hierarchy1"/>
    <dgm:cxn modelId="{1E499DBD-1CC6-4ED5-85FF-CB565482426E}" srcId="{62DD1541-D6FD-4C88-88C9-95E655E0F041}" destId="{FB3FC179-4586-4E29-ACFC-1DCFD0ED6712}" srcOrd="0" destOrd="0" parTransId="{1C7AB2C1-3C06-4BED-9E28-9BC55992C76D}" sibTransId="{52410529-B069-4754-9B56-6FB648072818}"/>
    <dgm:cxn modelId="{C4484269-AA20-4419-B65B-28D9A33300CB}" type="presOf" srcId="{FB3FC179-4586-4E29-ACFC-1DCFD0ED6712}" destId="{5DD3E0F0-9A14-47C7-9F92-13498280A262}" srcOrd="0" destOrd="0" presId="urn:microsoft.com/office/officeart/2005/8/layout/hierarchy1"/>
    <dgm:cxn modelId="{86EDE2E0-7DC0-462F-B359-D5D037C84D21}" type="presOf" srcId="{38247B71-D41A-4C0B-921A-C46F3B15FFB7}" destId="{FE785EEE-C0E9-4C03-A524-E82BFEAE87CA}" srcOrd="0" destOrd="0" presId="urn:microsoft.com/office/officeart/2005/8/layout/hierarchy1"/>
    <dgm:cxn modelId="{B7AC98FA-9A3A-4415-83AC-393EB0595C13}" type="presOf" srcId="{E49677DF-69AA-48E7-88B3-48EA62299CC6}" destId="{2996D787-9459-4CD0-8140-F6B0E3C6D6E3}" srcOrd="0" destOrd="0" presId="urn:microsoft.com/office/officeart/2005/8/layout/hierarchy1"/>
    <dgm:cxn modelId="{7872E83F-9C77-4923-8B27-50FD9E876688}" srcId="{FB3FC179-4586-4E29-ACFC-1DCFD0ED6712}" destId="{3C64DC75-C833-4FAB-B159-67739782A3A1}" srcOrd="1" destOrd="0" parTransId="{ECB8DB2B-D127-4378-94A2-CECA303E33B5}" sibTransId="{BE76BA1A-2056-42F4-BD39-41C83F363A8E}"/>
    <dgm:cxn modelId="{783AB72E-2D40-40CA-960C-206A7D05B26E}" srcId="{3C64DC75-C833-4FAB-B159-67739782A3A1}" destId="{68A0C3C4-B70A-4179-A0B6-F4FD1E9E1270}" srcOrd="4" destOrd="0" parTransId="{5C28CFB6-A714-4E65-88DD-309BC54C9B94}" sibTransId="{B4915D64-DFE4-4715-BE21-976573248123}"/>
    <dgm:cxn modelId="{1E53CD88-0847-4CDC-A44C-618C8AFE76F7}" type="presOf" srcId="{AFA16D7D-7BF6-4893-9533-33956ED2BEB9}" destId="{E7BCB593-806C-4A7F-82EF-FA94717EA262}" srcOrd="0" destOrd="0" presId="urn:microsoft.com/office/officeart/2005/8/layout/hierarchy1"/>
    <dgm:cxn modelId="{DE1DD216-C336-4A77-906D-F7FE54EAAC0F}" type="presOf" srcId="{FDCBAD18-D221-4F9C-8666-B89541A13ADB}" destId="{9DAEF615-0C23-4EB0-903C-36CD650C7DCD}" srcOrd="0" destOrd="0" presId="urn:microsoft.com/office/officeart/2005/8/layout/hierarchy1"/>
    <dgm:cxn modelId="{AF4BC29D-9A3D-43F9-8FB6-BABABD67565C}" srcId="{3C64DC75-C833-4FAB-B159-67739782A3A1}" destId="{E49677DF-69AA-48E7-88B3-48EA62299CC6}" srcOrd="0" destOrd="0" parTransId="{47DF5253-C50B-44DD-9203-039CCB4D9A55}" sibTransId="{A642BEC3-4D76-4071-AFA8-DE3626DFD1E2}"/>
    <dgm:cxn modelId="{043D88D7-730C-4CC7-9288-1959A5501649}" srcId="{3C64DC75-C833-4FAB-B159-67739782A3A1}" destId="{AD014D63-2480-4F5A-8141-C335FC7965C3}" srcOrd="1" destOrd="0" parTransId="{647D752C-2637-43B7-9995-C248056BEF98}" sibTransId="{E4ABBE46-EBFA-4A3A-B966-432F361C8479}"/>
    <dgm:cxn modelId="{DE8D6CFB-161E-4139-86A2-ECB7E2E3AB3F}" type="presOf" srcId="{DBD49A8E-3FC8-46AE-A9E7-CC2D23179459}" destId="{3480F6BD-7056-4FCA-BFD0-02263A6F6B42}" srcOrd="0" destOrd="0" presId="urn:microsoft.com/office/officeart/2005/8/layout/hierarchy1"/>
    <dgm:cxn modelId="{BE8BCCDC-0266-42F7-931A-4E9302D3EA4F}" type="presOf" srcId="{62DD1541-D6FD-4C88-88C9-95E655E0F041}" destId="{B593F45E-D3C6-4995-B758-F15651F4AB49}" srcOrd="0" destOrd="0" presId="urn:microsoft.com/office/officeart/2005/8/layout/hierarchy1"/>
    <dgm:cxn modelId="{26D94735-7C7C-4F70-AE26-47F9ADA26464}" type="presOf" srcId="{99C6FF01-E5A7-463E-851E-7F1EDD72FB7D}" destId="{C9E9884F-D0E4-4D35-94D5-BCC040B77027}" srcOrd="0" destOrd="0" presId="urn:microsoft.com/office/officeart/2005/8/layout/hierarchy1"/>
    <dgm:cxn modelId="{0C9CB7D9-2818-4F90-A6CF-A8CFDE2E3B26}" type="presOf" srcId="{47DF5253-C50B-44DD-9203-039CCB4D9A55}" destId="{517A8AA0-28B0-477C-88F9-BCCAD51BBB69}" srcOrd="0" destOrd="0" presId="urn:microsoft.com/office/officeart/2005/8/layout/hierarchy1"/>
    <dgm:cxn modelId="{1CBA70C7-4711-4542-8463-18D4A7F0C655}" type="presOf" srcId="{9506E7C0-06B4-4926-A13B-97FD85437678}" destId="{C81617F4-131D-4416-8322-8D6E1C2BE876}" srcOrd="0" destOrd="0" presId="urn:microsoft.com/office/officeart/2005/8/layout/hierarchy1"/>
    <dgm:cxn modelId="{673839AA-15FC-40F8-902F-844FA5F39D82}" type="presOf" srcId="{68A0C3C4-B70A-4179-A0B6-F4FD1E9E1270}" destId="{504E9BEB-2AC4-49C3-A04C-8F9BFDAFD966}" srcOrd="0" destOrd="0" presId="urn:microsoft.com/office/officeart/2005/8/layout/hierarchy1"/>
    <dgm:cxn modelId="{73D9C9B4-C623-46D1-81A5-F85F4A373D97}" type="presOf" srcId="{7FFCC2D1-3BDB-4E67-A1E3-0DBEFBE68FD3}" destId="{ADCB63D2-CFDC-4DD3-910E-F79A64EA4EB6}" srcOrd="0" destOrd="0" presId="urn:microsoft.com/office/officeart/2005/8/layout/hierarchy1"/>
    <dgm:cxn modelId="{466F911A-E89A-48B3-86A3-E807BF1F8AEB}" type="presOf" srcId="{5C28CFB6-A714-4E65-88DD-309BC54C9B94}" destId="{CA4E16F3-9012-4DEF-BF08-08C9BC471C50}" srcOrd="0" destOrd="0" presId="urn:microsoft.com/office/officeart/2005/8/layout/hierarchy1"/>
    <dgm:cxn modelId="{6372E4A8-66F9-4FB1-B0FC-55AF266067DF}" srcId="{3C64DC75-C833-4FAB-B159-67739782A3A1}" destId="{AFA16D7D-7BF6-4893-9533-33956ED2BEB9}" srcOrd="3" destOrd="0" parTransId="{3EBE4046-2721-448B-8AFB-F74EA753CA50}" sibTransId="{C75186EB-2651-4575-9243-84CA1A3FC684}"/>
    <dgm:cxn modelId="{EABCEC7C-1C52-46C5-A73B-BBDAFEC51449}" srcId="{3C64DC75-C833-4FAB-B159-67739782A3A1}" destId="{7FFCC2D1-3BDB-4E67-A1E3-0DBEFBE68FD3}" srcOrd="2" destOrd="0" parTransId="{38247B71-D41A-4C0B-921A-C46F3B15FFB7}" sibTransId="{4CA3D969-A6AA-4C43-B7F6-C1DEF45DEFE3}"/>
    <dgm:cxn modelId="{7D322D0C-9AD0-4B32-858A-8B7B3036357F}" type="presOf" srcId="{3C64DC75-C833-4FAB-B159-67739782A3A1}" destId="{4B00507E-AD58-47FE-9065-796A96AD1691}" srcOrd="0" destOrd="0" presId="urn:microsoft.com/office/officeart/2005/8/layout/hierarchy1"/>
    <dgm:cxn modelId="{279E6B19-4275-4563-B1D4-A0772A26E3A4}" srcId="{FDCBAD18-D221-4F9C-8666-B89541A13ADB}" destId="{CA3A68CF-A303-4579-9444-4D307ABD3708}" srcOrd="1" destOrd="0" parTransId="{6CE76F75-4A4B-4B4F-BC9D-78A73226BE2A}" sibTransId="{E96DAC71-1579-4471-BB0D-6E9634ADC77A}"/>
    <dgm:cxn modelId="{42F27557-0871-4139-9F17-1426FFCE6760}" type="presOf" srcId="{AD014D63-2480-4F5A-8141-C335FC7965C3}" destId="{B320358C-F18F-41BF-8851-173539303458}" srcOrd="0" destOrd="0" presId="urn:microsoft.com/office/officeart/2005/8/layout/hierarchy1"/>
    <dgm:cxn modelId="{6D5F7E47-B7DF-4F78-88EB-D5001460E80F}" type="presOf" srcId="{ECB8DB2B-D127-4378-94A2-CECA303E33B5}" destId="{B9411658-0DEF-42CD-B171-8CE91F272EE2}" srcOrd="0" destOrd="0" presId="urn:microsoft.com/office/officeart/2005/8/layout/hierarchy1"/>
    <dgm:cxn modelId="{AFA36DF2-0CBD-48A6-B0B0-80D10FACAFA9}" type="presOf" srcId="{647D752C-2637-43B7-9995-C248056BEF98}" destId="{228D7B1A-E7C1-4702-8FAB-4BD9FC4EF8BD}" srcOrd="0" destOrd="0" presId="urn:microsoft.com/office/officeart/2005/8/layout/hierarchy1"/>
    <dgm:cxn modelId="{6EBF128E-4300-47BC-B3F7-5A719755A54C}" srcId="{FDCBAD18-D221-4F9C-8666-B89541A13ADB}" destId="{F76ADA72-DADA-49B1-9371-03734C55AD24}" srcOrd="0" destOrd="0" parTransId="{B4837539-C2DE-465B-811E-C656C9068160}" sibTransId="{66AF2AC4-1035-4E22-8ADB-D1286E3B44A2}"/>
    <dgm:cxn modelId="{08D3BA7F-CE43-43F6-8EC8-3083882E8C0D}" type="presParOf" srcId="{B593F45E-D3C6-4995-B758-F15651F4AB49}" destId="{90B1A2FB-DFBC-452D-959E-386579A7E482}" srcOrd="0" destOrd="0" presId="urn:microsoft.com/office/officeart/2005/8/layout/hierarchy1"/>
    <dgm:cxn modelId="{658D9750-5B12-45B1-818D-8389034FEAC7}" type="presParOf" srcId="{90B1A2FB-DFBC-452D-959E-386579A7E482}" destId="{56A989C6-4E97-417D-B97D-FB47692FEAEE}" srcOrd="0" destOrd="0" presId="urn:microsoft.com/office/officeart/2005/8/layout/hierarchy1"/>
    <dgm:cxn modelId="{0544B944-A4F8-4CB3-9BBA-EE703274FD4C}" type="presParOf" srcId="{56A989C6-4E97-417D-B97D-FB47692FEAEE}" destId="{0B3834C3-7E9F-4EC4-9858-CF8FA40D7B3A}" srcOrd="0" destOrd="0" presId="urn:microsoft.com/office/officeart/2005/8/layout/hierarchy1"/>
    <dgm:cxn modelId="{DCCAA873-FE51-42FE-9B15-2234E00A2342}" type="presParOf" srcId="{56A989C6-4E97-417D-B97D-FB47692FEAEE}" destId="{5DD3E0F0-9A14-47C7-9F92-13498280A262}" srcOrd="1" destOrd="0" presId="urn:microsoft.com/office/officeart/2005/8/layout/hierarchy1"/>
    <dgm:cxn modelId="{903BA039-DD05-40CA-9F21-AE6014710391}" type="presParOf" srcId="{90B1A2FB-DFBC-452D-959E-386579A7E482}" destId="{FEDDFA4E-6086-43CC-A2F4-CC34FA8B41DA}" srcOrd="1" destOrd="0" presId="urn:microsoft.com/office/officeart/2005/8/layout/hierarchy1"/>
    <dgm:cxn modelId="{32E7FFA9-16DB-40D8-A510-07804C367827}" type="presParOf" srcId="{FEDDFA4E-6086-43CC-A2F4-CC34FA8B41DA}" destId="{C81617F4-131D-4416-8322-8D6E1C2BE876}" srcOrd="0" destOrd="0" presId="urn:microsoft.com/office/officeart/2005/8/layout/hierarchy1"/>
    <dgm:cxn modelId="{23408965-DF2D-407C-82B2-3DC9EC5B2895}" type="presParOf" srcId="{FEDDFA4E-6086-43CC-A2F4-CC34FA8B41DA}" destId="{5662823C-B9C8-4C83-8B6F-43B6FF9B0C45}" srcOrd="1" destOrd="0" presId="urn:microsoft.com/office/officeart/2005/8/layout/hierarchy1"/>
    <dgm:cxn modelId="{AB824A66-64F5-4095-8F17-776FCCAEB114}" type="presParOf" srcId="{5662823C-B9C8-4C83-8B6F-43B6FF9B0C45}" destId="{A14B069B-B801-459E-8867-AAE505571B79}" srcOrd="0" destOrd="0" presId="urn:microsoft.com/office/officeart/2005/8/layout/hierarchy1"/>
    <dgm:cxn modelId="{BE3E41AA-3A69-4614-9083-B8C10AAE397D}" type="presParOf" srcId="{A14B069B-B801-459E-8867-AAE505571B79}" destId="{211E5F89-3C68-4559-ABA9-8E32F9702212}" srcOrd="0" destOrd="0" presId="urn:microsoft.com/office/officeart/2005/8/layout/hierarchy1"/>
    <dgm:cxn modelId="{3C40A6AA-0DBF-4BEB-8FB7-FFC7DD93758B}" type="presParOf" srcId="{A14B069B-B801-459E-8867-AAE505571B79}" destId="{9DAEF615-0C23-4EB0-903C-36CD650C7DCD}" srcOrd="1" destOrd="0" presId="urn:microsoft.com/office/officeart/2005/8/layout/hierarchy1"/>
    <dgm:cxn modelId="{4CBC2FDF-9B58-4D1D-8C3E-F12BA86AF76C}" type="presParOf" srcId="{5662823C-B9C8-4C83-8B6F-43B6FF9B0C45}" destId="{EA7BC882-1358-46DB-9F6D-05002765E8A8}" srcOrd="1" destOrd="0" presId="urn:microsoft.com/office/officeart/2005/8/layout/hierarchy1"/>
    <dgm:cxn modelId="{A166E219-212B-4A0D-9BA7-52469F6CC67D}" type="presParOf" srcId="{EA7BC882-1358-46DB-9F6D-05002765E8A8}" destId="{A2966F56-9C74-4774-AD8C-EBF925232D2A}" srcOrd="0" destOrd="0" presId="urn:microsoft.com/office/officeart/2005/8/layout/hierarchy1"/>
    <dgm:cxn modelId="{BEB86D52-5653-44EC-84D8-A094FB597F15}" type="presParOf" srcId="{EA7BC882-1358-46DB-9F6D-05002765E8A8}" destId="{D82146FA-0DA3-4CBD-B9B4-7D0804881E8A}" srcOrd="1" destOrd="0" presId="urn:microsoft.com/office/officeart/2005/8/layout/hierarchy1"/>
    <dgm:cxn modelId="{3F61D045-BEFE-45D9-B649-C267612AA294}" type="presParOf" srcId="{D82146FA-0DA3-4CBD-B9B4-7D0804881E8A}" destId="{C9645964-D148-4990-8435-45F72482123C}" srcOrd="0" destOrd="0" presId="urn:microsoft.com/office/officeart/2005/8/layout/hierarchy1"/>
    <dgm:cxn modelId="{484F61A2-CA18-4AF9-90B7-EC62EC888BBE}" type="presParOf" srcId="{C9645964-D148-4990-8435-45F72482123C}" destId="{EB338C1A-48A2-4FBF-A9D6-DC0B397C3FB4}" srcOrd="0" destOrd="0" presId="urn:microsoft.com/office/officeart/2005/8/layout/hierarchy1"/>
    <dgm:cxn modelId="{07A69EE6-AB28-4613-B095-E25B3F88BC9E}" type="presParOf" srcId="{C9645964-D148-4990-8435-45F72482123C}" destId="{543EB3CA-2945-4764-83B4-983C254A996C}" srcOrd="1" destOrd="0" presId="urn:microsoft.com/office/officeart/2005/8/layout/hierarchy1"/>
    <dgm:cxn modelId="{0976ED73-5626-4331-9A87-67D2CD5350D0}" type="presParOf" srcId="{D82146FA-0DA3-4CBD-B9B4-7D0804881E8A}" destId="{B0F546D4-39F6-4831-B528-8A22F0AE42A9}" srcOrd="1" destOrd="0" presId="urn:microsoft.com/office/officeart/2005/8/layout/hierarchy1"/>
    <dgm:cxn modelId="{2B466C5A-931E-4A9F-88D5-413FCCF0D5E2}" type="presParOf" srcId="{EA7BC882-1358-46DB-9F6D-05002765E8A8}" destId="{299651CF-1903-40F8-A4E1-65368936C296}" srcOrd="2" destOrd="0" presId="urn:microsoft.com/office/officeart/2005/8/layout/hierarchy1"/>
    <dgm:cxn modelId="{CA672681-4723-4917-A1E9-B07DBC09B593}" type="presParOf" srcId="{EA7BC882-1358-46DB-9F6D-05002765E8A8}" destId="{3C79BE21-C6D8-4CC9-BC27-F62790A12B76}" srcOrd="3" destOrd="0" presId="urn:microsoft.com/office/officeart/2005/8/layout/hierarchy1"/>
    <dgm:cxn modelId="{69E27B5C-FD95-45FE-BFF4-D8F115886E88}" type="presParOf" srcId="{3C79BE21-C6D8-4CC9-BC27-F62790A12B76}" destId="{8F6DFD54-DB48-4AB4-AD44-571DF1D62A36}" srcOrd="0" destOrd="0" presId="urn:microsoft.com/office/officeart/2005/8/layout/hierarchy1"/>
    <dgm:cxn modelId="{36BEFF4E-3DDA-42F5-89FB-2A0AA9662CB8}" type="presParOf" srcId="{8F6DFD54-DB48-4AB4-AD44-571DF1D62A36}" destId="{0C67C432-A2F4-4DFB-8C8F-2729B2F01F88}" srcOrd="0" destOrd="0" presId="urn:microsoft.com/office/officeart/2005/8/layout/hierarchy1"/>
    <dgm:cxn modelId="{58692A87-0DF4-4601-A14A-4C44EBD10B85}" type="presParOf" srcId="{8F6DFD54-DB48-4AB4-AD44-571DF1D62A36}" destId="{D23B0136-5F5B-4E06-830E-2B6EED09C1EA}" srcOrd="1" destOrd="0" presId="urn:microsoft.com/office/officeart/2005/8/layout/hierarchy1"/>
    <dgm:cxn modelId="{81736081-66FA-44A2-8B13-0F72B65E593E}" type="presParOf" srcId="{3C79BE21-C6D8-4CC9-BC27-F62790A12B76}" destId="{3B465993-0F2E-4C28-B208-80E185882245}" srcOrd="1" destOrd="0" presId="urn:microsoft.com/office/officeart/2005/8/layout/hierarchy1"/>
    <dgm:cxn modelId="{68637FCC-127D-4861-9A97-E30F0DE50894}" type="presParOf" srcId="{EA7BC882-1358-46DB-9F6D-05002765E8A8}" destId="{C9E9884F-D0E4-4D35-94D5-BCC040B77027}" srcOrd="4" destOrd="0" presId="urn:microsoft.com/office/officeart/2005/8/layout/hierarchy1"/>
    <dgm:cxn modelId="{3BD466AB-7E4E-4F9E-BD1C-5AE585AED94E}" type="presParOf" srcId="{EA7BC882-1358-46DB-9F6D-05002765E8A8}" destId="{367B8EA7-A43D-4424-84BA-B45C51F77B2B}" srcOrd="5" destOrd="0" presId="urn:microsoft.com/office/officeart/2005/8/layout/hierarchy1"/>
    <dgm:cxn modelId="{32F40319-207E-475C-9684-6C8DA5476128}" type="presParOf" srcId="{367B8EA7-A43D-4424-84BA-B45C51F77B2B}" destId="{38F73464-5A6E-4596-9224-EC2186A11BAA}" srcOrd="0" destOrd="0" presId="urn:microsoft.com/office/officeart/2005/8/layout/hierarchy1"/>
    <dgm:cxn modelId="{08D79582-9D7C-4560-B9A7-B194513E9F54}" type="presParOf" srcId="{38F73464-5A6E-4596-9224-EC2186A11BAA}" destId="{62314EAF-AD97-44E3-97CB-15F1AE48CB1D}" srcOrd="0" destOrd="0" presId="urn:microsoft.com/office/officeart/2005/8/layout/hierarchy1"/>
    <dgm:cxn modelId="{0A58F1E1-0E68-4773-829F-54D32DAD7EF5}" type="presParOf" srcId="{38F73464-5A6E-4596-9224-EC2186A11BAA}" destId="{3480F6BD-7056-4FCA-BFD0-02263A6F6B42}" srcOrd="1" destOrd="0" presId="urn:microsoft.com/office/officeart/2005/8/layout/hierarchy1"/>
    <dgm:cxn modelId="{BDFC4C1B-6960-40D7-8F39-0768186C2C66}" type="presParOf" srcId="{367B8EA7-A43D-4424-84BA-B45C51F77B2B}" destId="{2BD463EE-8AE3-44F6-AC85-7E04A0FAF118}" srcOrd="1" destOrd="0" presId="urn:microsoft.com/office/officeart/2005/8/layout/hierarchy1"/>
    <dgm:cxn modelId="{9AE15632-98D5-4868-BD79-C180D6AC69B7}" type="presParOf" srcId="{FEDDFA4E-6086-43CC-A2F4-CC34FA8B41DA}" destId="{B9411658-0DEF-42CD-B171-8CE91F272EE2}" srcOrd="2" destOrd="0" presId="urn:microsoft.com/office/officeart/2005/8/layout/hierarchy1"/>
    <dgm:cxn modelId="{862C3776-5F03-47B8-8605-B42CEDBAF37A}" type="presParOf" srcId="{FEDDFA4E-6086-43CC-A2F4-CC34FA8B41DA}" destId="{7A6C7AD9-53A5-445E-92E6-702FCE71FB4D}" srcOrd="3" destOrd="0" presId="urn:microsoft.com/office/officeart/2005/8/layout/hierarchy1"/>
    <dgm:cxn modelId="{1B5B1FD4-CA5C-4BEA-A12B-1545094A0466}" type="presParOf" srcId="{7A6C7AD9-53A5-445E-92E6-702FCE71FB4D}" destId="{886E93C6-A47A-4807-BD7C-C9F9A2488836}" srcOrd="0" destOrd="0" presId="urn:microsoft.com/office/officeart/2005/8/layout/hierarchy1"/>
    <dgm:cxn modelId="{D242398C-A1BE-459C-B850-132F37071118}" type="presParOf" srcId="{886E93C6-A47A-4807-BD7C-C9F9A2488836}" destId="{0F234E7E-4694-430D-B8A6-755B09C17714}" srcOrd="0" destOrd="0" presId="urn:microsoft.com/office/officeart/2005/8/layout/hierarchy1"/>
    <dgm:cxn modelId="{2F4021EB-2489-4152-A63E-CAE1F629EA11}" type="presParOf" srcId="{886E93C6-A47A-4807-BD7C-C9F9A2488836}" destId="{4B00507E-AD58-47FE-9065-796A96AD1691}" srcOrd="1" destOrd="0" presId="urn:microsoft.com/office/officeart/2005/8/layout/hierarchy1"/>
    <dgm:cxn modelId="{1B2488E2-DB2D-43B7-B60F-DEA2DA643D0D}" type="presParOf" srcId="{7A6C7AD9-53A5-445E-92E6-702FCE71FB4D}" destId="{02F64CBB-91A1-4262-A53F-D551F58F3F69}" srcOrd="1" destOrd="0" presId="urn:microsoft.com/office/officeart/2005/8/layout/hierarchy1"/>
    <dgm:cxn modelId="{12E9E18D-1717-42EF-A24C-9AC5A80EE9C6}" type="presParOf" srcId="{02F64CBB-91A1-4262-A53F-D551F58F3F69}" destId="{517A8AA0-28B0-477C-88F9-BCCAD51BBB69}" srcOrd="0" destOrd="0" presId="urn:microsoft.com/office/officeart/2005/8/layout/hierarchy1"/>
    <dgm:cxn modelId="{AAB04088-8E03-427E-9DC5-F2C9CA373BFB}" type="presParOf" srcId="{02F64CBB-91A1-4262-A53F-D551F58F3F69}" destId="{64563C95-60A7-4B6A-99D3-D62AF7CCF8BC}" srcOrd="1" destOrd="0" presId="urn:microsoft.com/office/officeart/2005/8/layout/hierarchy1"/>
    <dgm:cxn modelId="{9522585A-BCD6-439E-AD74-B82AE831DAE0}" type="presParOf" srcId="{64563C95-60A7-4B6A-99D3-D62AF7CCF8BC}" destId="{36D03181-BF58-495C-BC59-0C9EBF869E6E}" srcOrd="0" destOrd="0" presId="urn:microsoft.com/office/officeart/2005/8/layout/hierarchy1"/>
    <dgm:cxn modelId="{10F4063D-2551-44C4-AD05-5A8AC1F28800}" type="presParOf" srcId="{36D03181-BF58-495C-BC59-0C9EBF869E6E}" destId="{D865F7D5-32B9-4887-B444-537F460D8FC7}" srcOrd="0" destOrd="0" presId="urn:microsoft.com/office/officeart/2005/8/layout/hierarchy1"/>
    <dgm:cxn modelId="{25DE6719-B6A8-4569-89C7-8DBCC5C91E7A}" type="presParOf" srcId="{36D03181-BF58-495C-BC59-0C9EBF869E6E}" destId="{2996D787-9459-4CD0-8140-F6B0E3C6D6E3}" srcOrd="1" destOrd="0" presId="urn:microsoft.com/office/officeart/2005/8/layout/hierarchy1"/>
    <dgm:cxn modelId="{21C5102C-9A36-4B25-A787-B058BC6C1CCA}" type="presParOf" srcId="{64563C95-60A7-4B6A-99D3-D62AF7CCF8BC}" destId="{51C757E2-97DC-4D89-BAB1-78BBF033CECB}" srcOrd="1" destOrd="0" presId="urn:microsoft.com/office/officeart/2005/8/layout/hierarchy1"/>
    <dgm:cxn modelId="{7939345D-2C59-4680-BE2E-DB2EACFB5031}" type="presParOf" srcId="{02F64CBB-91A1-4262-A53F-D551F58F3F69}" destId="{228D7B1A-E7C1-4702-8FAB-4BD9FC4EF8BD}" srcOrd="2" destOrd="0" presId="urn:microsoft.com/office/officeart/2005/8/layout/hierarchy1"/>
    <dgm:cxn modelId="{918E91D2-514B-4D17-BD44-6C2C743DDACE}" type="presParOf" srcId="{02F64CBB-91A1-4262-A53F-D551F58F3F69}" destId="{D7783C6B-F44C-4A6B-8BCF-8B73F8061637}" srcOrd="3" destOrd="0" presId="urn:microsoft.com/office/officeart/2005/8/layout/hierarchy1"/>
    <dgm:cxn modelId="{C76BAD8B-35FE-4FDC-AEA8-875EBC034BD7}" type="presParOf" srcId="{D7783C6B-F44C-4A6B-8BCF-8B73F8061637}" destId="{F5613092-36E5-4884-A1B8-01580DF373DB}" srcOrd="0" destOrd="0" presId="urn:microsoft.com/office/officeart/2005/8/layout/hierarchy1"/>
    <dgm:cxn modelId="{95D64C02-A6A6-41B2-B959-F3CA28DD76DF}" type="presParOf" srcId="{F5613092-36E5-4884-A1B8-01580DF373DB}" destId="{0DBE9EDD-D081-4EAB-9266-C5CD39960EDD}" srcOrd="0" destOrd="0" presId="urn:microsoft.com/office/officeart/2005/8/layout/hierarchy1"/>
    <dgm:cxn modelId="{8E587AED-3AC9-4D74-AC90-AAB0AB92D529}" type="presParOf" srcId="{F5613092-36E5-4884-A1B8-01580DF373DB}" destId="{B320358C-F18F-41BF-8851-173539303458}" srcOrd="1" destOrd="0" presId="urn:microsoft.com/office/officeart/2005/8/layout/hierarchy1"/>
    <dgm:cxn modelId="{DEB8E84F-8253-4EE6-B56A-ED489B096E69}" type="presParOf" srcId="{D7783C6B-F44C-4A6B-8BCF-8B73F8061637}" destId="{834770C4-C087-4C63-B8BA-4275BDD0F28B}" srcOrd="1" destOrd="0" presId="urn:microsoft.com/office/officeart/2005/8/layout/hierarchy1"/>
    <dgm:cxn modelId="{FDF03148-4C1D-4C89-AB90-AA3750616224}" type="presParOf" srcId="{02F64CBB-91A1-4262-A53F-D551F58F3F69}" destId="{FE785EEE-C0E9-4C03-A524-E82BFEAE87CA}" srcOrd="4" destOrd="0" presId="urn:microsoft.com/office/officeart/2005/8/layout/hierarchy1"/>
    <dgm:cxn modelId="{42CBFAD4-DC78-4F07-91EB-E4E3943B512A}" type="presParOf" srcId="{02F64CBB-91A1-4262-A53F-D551F58F3F69}" destId="{5E7D9F2A-D64C-4594-A594-64B65F305AA5}" srcOrd="5" destOrd="0" presId="urn:microsoft.com/office/officeart/2005/8/layout/hierarchy1"/>
    <dgm:cxn modelId="{ABDF33CA-A78B-4F70-AC7D-C40CB1BB7199}" type="presParOf" srcId="{5E7D9F2A-D64C-4594-A594-64B65F305AA5}" destId="{02877B63-145A-4FDC-A229-1EA0BFEBF813}" srcOrd="0" destOrd="0" presId="urn:microsoft.com/office/officeart/2005/8/layout/hierarchy1"/>
    <dgm:cxn modelId="{3CBC1A0F-91CC-4647-82B3-FCB048AE4C01}" type="presParOf" srcId="{02877B63-145A-4FDC-A229-1EA0BFEBF813}" destId="{DCB48A28-FC7D-4664-8560-BC90DF348AC0}" srcOrd="0" destOrd="0" presId="urn:microsoft.com/office/officeart/2005/8/layout/hierarchy1"/>
    <dgm:cxn modelId="{A6EF681D-8B5C-40E9-A31D-AAF3F5AB1F26}" type="presParOf" srcId="{02877B63-145A-4FDC-A229-1EA0BFEBF813}" destId="{ADCB63D2-CFDC-4DD3-910E-F79A64EA4EB6}" srcOrd="1" destOrd="0" presId="urn:microsoft.com/office/officeart/2005/8/layout/hierarchy1"/>
    <dgm:cxn modelId="{3331F51C-C2EC-43A9-B07C-7E11FBA32E15}" type="presParOf" srcId="{5E7D9F2A-D64C-4594-A594-64B65F305AA5}" destId="{76F3E034-96CF-4834-B61F-25D04B208F76}" srcOrd="1" destOrd="0" presId="urn:microsoft.com/office/officeart/2005/8/layout/hierarchy1"/>
    <dgm:cxn modelId="{05E8D474-4ACC-4C1D-8A1F-26F9D0A992FA}" type="presParOf" srcId="{02F64CBB-91A1-4262-A53F-D551F58F3F69}" destId="{73ECF6AC-69AF-4FA6-91A0-9F01816A4716}" srcOrd="6" destOrd="0" presId="urn:microsoft.com/office/officeart/2005/8/layout/hierarchy1"/>
    <dgm:cxn modelId="{0D650C11-0C1C-4CE3-B62B-2BF77718B9F4}" type="presParOf" srcId="{02F64CBB-91A1-4262-A53F-D551F58F3F69}" destId="{24E19935-67C7-4BC4-B154-84A2C4DE7526}" srcOrd="7" destOrd="0" presId="urn:microsoft.com/office/officeart/2005/8/layout/hierarchy1"/>
    <dgm:cxn modelId="{2BB58E3E-77A9-44AC-B5CA-BF121DA41B8C}" type="presParOf" srcId="{24E19935-67C7-4BC4-B154-84A2C4DE7526}" destId="{FDC6B598-37AF-4047-85FD-543A1CDD031C}" srcOrd="0" destOrd="0" presId="urn:microsoft.com/office/officeart/2005/8/layout/hierarchy1"/>
    <dgm:cxn modelId="{726DBE2A-587B-4241-9F9F-589D1C62C5F9}" type="presParOf" srcId="{FDC6B598-37AF-4047-85FD-543A1CDD031C}" destId="{3CB9F0D4-9A53-434A-B227-EA462FF59883}" srcOrd="0" destOrd="0" presId="urn:microsoft.com/office/officeart/2005/8/layout/hierarchy1"/>
    <dgm:cxn modelId="{82DA2E4F-98BC-4801-860D-81FF07F66468}" type="presParOf" srcId="{FDC6B598-37AF-4047-85FD-543A1CDD031C}" destId="{E7BCB593-806C-4A7F-82EF-FA94717EA262}" srcOrd="1" destOrd="0" presId="urn:microsoft.com/office/officeart/2005/8/layout/hierarchy1"/>
    <dgm:cxn modelId="{11DE2A1F-E050-4E3D-8F56-0CE2DF40BD6F}" type="presParOf" srcId="{24E19935-67C7-4BC4-B154-84A2C4DE7526}" destId="{A6F29804-5AD8-4B6E-9C3C-1962ECA854CE}" srcOrd="1" destOrd="0" presId="urn:microsoft.com/office/officeart/2005/8/layout/hierarchy1"/>
    <dgm:cxn modelId="{E45AA391-EFE8-4363-998E-3B3F960BA6A4}" type="presParOf" srcId="{02F64CBB-91A1-4262-A53F-D551F58F3F69}" destId="{CA4E16F3-9012-4DEF-BF08-08C9BC471C50}" srcOrd="8" destOrd="0" presId="urn:microsoft.com/office/officeart/2005/8/layout/hierarchy1"/>
    <dgm:cxn modelId="{05EF2B84-EA50-4DE4-A9E1-A6FBBA23EFFE}" type="presParOf" srcId="{02F64CBB-91A1-4262-A53F-D551F58F3F69}" destId="{51A4AEE7-5493-4C60-9F76-D44855F7FA44}" srcOrd="9" destOrd="0" presId="urn:microsoft.com/office/officeart/2005/8/layout/hierarchy1"/>
    <dgm:cxn modelId="{8E2CD522-56BA-43DC-9D2B-B75C9CECA217}" type="presParOf" srcId="{51A4AEE7-5493-4C60-9F76-D44855F7FA44}" destId="{BA351CC6-962D-417E-800E-D968DB4A4482}" srcOrd="0" destOrd="0" presId="urn:microsoft.com/office/officeart/2005/8/layout/hierarchy1"/>
    <dgm:cxn modelId="{99986861-2CA0-4C35-8AFA-3DAA0EBBCB94}" type="presParOf" srcId="{BA351CC6-962D-417E-800E-D968DB4A4482}" destId="{656A5754-53D9-445E-B5D6-760A10F266FE}" srcOrd="0" destOrd="0" presId="urn:microsoft.com/office/officeart/2005/8/layout/hierarchy1"/>
    <dgm:cxn modelId="{EBF23607-E912-43D2-9A12-950395FE9A00}" type="presParOf" srcId="{BA351CC6-962D-417E-800E-D968DB4A4482}" destId="{504E9BEB-2AC4-49C3-A04C-8F9BFDAFD966}" srcOrd="1" destOrd="0" presId="urn:microsoft.com/office/officeart/2005/8/layout/hierarchy1"/>
    <dgm:cxn modelId="{8C92CF10-C6D9-4AB8-83D2-AAF907D3B973}" type="presParOf" srcId="{51A4AEE7-5493-4C60-9F76-D44855F7FA44}" destId="{83FA175F-C8C4-483F-9503-299FDD95087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15563-4DFA-4606-B6B9-868B488A6A17}" type="datetimeFigureOut">
              <a:rPr lang="tr-TR" smtClean="0"/>
              <a:t>15.04.2016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56968-8076-465C-B3F6-EE7D3C27FE39}" type="slidenum">
              <a:rPr lang="tr-TR" smtClean="0"/>
              <a:t>‹#›</a:t>
            </a:fld>
            <a:endParaRPr lang="tr-TR"/>
          </a:p>
        </p:txBody>
      </p:sp>
    </p:spTree>
    <p:extLst>
      <p:ext uri="{BB962C8B-B14F-4D97-AF65-F5344CB8AC3E}">
        <p14:creationId xmlns:p14="http://schemas.microsoft.com/office/powerpoint/2010/main" val="214618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Görüntüsü Yer Tutucus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530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3F1C74F2-6DBB-4926-935F-4B9112967ACA}"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456968-8076-465C-B3F6-EE7D3C27FE39}" type="slidenum">
              <a:rPr lang="tr-TR" smtClean="0"/>
              <a:t>5</a:t>
            </a:fld>
            <a:endParaRPr lang="tr-TR"/>
          </a:p>
        </p:txBody>
      </p:sp>
    </p:spTree>
    <p:extLst>
      <p:ext uri="{BB962C8B-B14F-4D97-AF65-F5344CB8AC3E}">
        <p14:creationId xmlns:p14="http://schemas.microsoft.com/office/powerpoint/2010/main" val="172278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38"/>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D394F5A-456D-46D9-B38E-8D4D50CCCE15}"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866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713A62-29F1-4988-BD04-36AB6CE15DE7}"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7576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1785600" y="274651"/>
            <a:ext cx="36576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12800" y="274651"/>
            <a:ext cx="10769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323B7-464B-4FF6-A57B-436FD5017102}"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8416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C1AF8921-B6BC-4050-961B-A7B5D99257CA}"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1C44C14D-E9E6-43B9-99E7-22BFBCC6D8BD}"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907688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CC179BD0-F41A-485E-98FD-BFB49CDD3EC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B7939F-0113-4BDB-8368-29C89DAD2100}"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662295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59944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 name="Oval 4"/>
          <p:cNvSpPr/>
          <p:nvPr/>
        </p:nvSpPr>
        <p:spPr>
          <a:xfrm>
            <a:off x="62611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6" name="Oval 5"/>
          <p:cNvSpPr/>
          <p:nvPr/>
        </p:nvSpPr>
        <p:spPr>
          <a:xfrm>
            <a:off x="5729818" y="3924300"/>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963084" y="1371601"/>
            <a:ext cx="103632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63084" y="4068763"/>
            <a:ext cx="103632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A7AB49E0-E9CC-47C9-BD78-254D62DB355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42B04C6-72CE-4C5E-AA00-B3C9E782B24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730994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487680" y="1600200"/>
            <a:ext cx="5388864"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9AB6B04C-2C1D-4357-AB9D-8A5E1053123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3CEA247E-16D0-4342-9398-8DB4B00C246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312112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609600" y="2212848"/>
            <a:ext cx="5388864"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BF0527C-4DEF-403E-A656-C4FB61624E3F}"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73423F42-0488-475D-94D4-2A264CACCB8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840912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87F4B8EF-91E5-4A53-863E-9799D09B0B7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C1DB652D-904A-4C55-B94C-92B44A29D78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787878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459A4BB-71AE-4268-9CED-B150BEDB7939}"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F9D18FC9-5225-49DF-B035-A96DC441EC8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46311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854C19AC-EB8D-49DC-B151-ADABA8446D9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3F6DEFD6-298C-47BA-A977-866F69FF843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29328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347795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65114381-1C10-4175-8983-E9FD3F28B01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46392946-227C-490E-8D2A-21848C4079FA}"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546139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209D3BB2-79D1-4D1D-8253-3AD6A215BB3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16388E-6C98-4BDF-870E-092F9F3186F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960659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A921A4D3-FCDF-4531-9FA0-89A6820C1F29}"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100B8C-7493-49EC-8876-B86B5DF9581B}"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549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13"/>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1ECF55C-D3E3-44FD-AAB5-D37E8EA38027}"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202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54A893B-3590-4C24-AB37-020C3157D363}" type="datetime1">
              <a:rPr lang="tr-TR" smtClean="0"/>
              <a:t>15.04.2016</a:t>
            </a:fld>
            <a:endParaRPr lang="en-US" dirty="0"/>
          </a:p>
        </p:txBody>
      </p:sp>
      <p:sp>
        <p:nvSpPr>
          <p:cNvPr id="6" name="Altbilgi Yer Tutucusu 5"/>
          <p:cNvSpPr>
            <a:spLocks noGrp="1"/>
          </p:cNvSpPr>
          <p:nvPr>
            <p:ph type="ftr" sz="quarter" idx="11"/>
          </p:nvPr>
        </p:nvSpPr>
        <p:spPr/>
        <p:txBody>
          <a:bodyPr/>
          <a:lstStyle/>
          <a:p>
            <a:r>
              <a:rPr lang="en-US" smtClean="0"/>
              <a:t>ÇEVRE KORUMA / Öğr.Gör. Caner BULUT</a:t>
            </a:r>
            <a:endParaRPr lang="en-US" dirty="0"/>
          </a:p>
        </p:txBody>
      </p:sp>
      <p:sp>
        <p:nvSpPr>
          <p:cNvPr id="7" name="Slayt Numarası Yer Tutucusu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4568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2AC7716-B4D1-4DD0-9BA3-A45F3FC840FD}" type="datetime1">
              <a:rPr lang="tr-TR" smtClean="0"/>
              <a:t>15.04.2016</a:t>
            </a:fld>
            <a:endParaRPr lang="en-US" dirty="0"/>
          </a:p>
        </p:txBody>
      </p:sp>
      <p:sp>
        <p:nvSpPr>
          <p:cNvPr id="8" name="Altbilgi Yer Tutucusu 7"/>
          <p:cNvSpPr>
            <a:spLocks noGrp="1"/>
          </p:cNvSpPr>
          <p:nvPr>
            <p:ph type="ftr" sz="quarter" idx="11"/>
          </p:nvPr>
        </p:nvSpPr>
        <p:spPr/>
        <p:txBody>
          <a:bodyPr/>
          <a:lstStyle/>
          <a:p>
            <a:r>
              <a:rPr lang="en-US" smtClean="0"/>
              <a:t>ÇEVRE KORUMA / Öğr.Gör. Caner BULUT</a:t>
            </a:r>
            <a:endParaRPr lang="en-US" dirty="0"/>
          </a:p>
        </p:txBody>
      </p:sp>
      <p:sp>
        <p:nvSpPr>
          <p:cNvPr id="9" name="Slayt Numarası Yer Tutucusu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0660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6687D1A-C9A3-4334-B0C8-2C09E8FFC1A8}" type="datetime1">
              <a:rPr lang="tr-TR" smtClean="0"/>
              <a:t>15.04.2016</a:t>
            </a:fld>
            <a:endParaRPr lang="en-US" dirty="0"/>
          </a:p>
        </p:txBody>
      </p:sp>
      <p:sp>
        <p:nvSpPr>
          <p:cNvPr id="4" name="Altbilgi Yer Tutucusu 3"/>
          <p:cNvSpPr>
            <a:spLocks noGrp="1"/>
          </p:cNvSpPr>
          <p:nvPr>
            <p:ph type="ftr" sz="quarter" idx="11"/>
          </p:nvPr>
        </p:nvSpPr>
        <p:spPr/>
        <p:txBody>
          <a:bodyPr/>
          <a:lstStyle/>
          <a:p>
            <a:r>
              <a:rPr lang="en-US" smtClean="0"/>
              <a:t>ÇEVRE KORUMA / Öğr.Gör. Caner BULUT</a:t>
            </a:r>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511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3FA304-5BA4-400D-9251-CC9022ECF293}" type="datetime1">
              <a:rPr lang="tr-TR" smtClean="0"/>
              <a:t>15.04.2016</a:t>
            </a:fld>
            <a:endParaRPr lang="en-US" dirty="0"/>
          </a:p>
        </p:txBody>
      </p:sp>
      <p:sp>
        <p:nvSpPr>
          <p:cNvPr id="3" name="Altbilgi Yer Tutucusu 2"/>
          <p:cNvSpPr>
            <a:spLocks noGrp="1"/>
          </p:cNvSpPr>
          <p:nvPr>
            <p:ph type="ftr" sz="quarter" idx="11"/>
          </p:nvPr>
        </p:nvSpPr>
        <p:spPr/>
        <p:txBody>
          <a:bodyPr/>
          <a:lstStyle/>
          <a:p>
            <a:r>
              <a:rPr lang="en-US" smtClean="0"/>
              <a:t>ÇEVRE KORUMA / Öğr.Gör. Caner BULUT</a:t>
            </a:r>
            <a:endParaRPr lang="en-US" dirty="0"/>
          </a:p>
        </p:txBody>
      </p:sp>
      <p:sp>
        <p:nvSpPr>
          <p:cNvPr id="4" name="Slayt Numarası Yer Tutucusu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445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3"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797DA56-80D0-4248-9DA2-35215281DE4D}" type="datetime1">
              <a:rPr lang="tr-TR" smtClean="0"/>
              <a:t>15.04.2016</a:t>
            </a:fld>
            <a:endParaRPr lang="en-US" dirty="0"/>
          </a:p>
        </p:txBody>
      </p:sp>
      <p:sp>
        <p:nvSpPr>
          <p:cNvPr id="6" name="Altbilgi Yer Tutucusu 5"/>
          <p:cNvSpPr>
            <a:spLocks noGrp="1"/>
          </p:cNvSpPr>
          <p:nvPr>
            <p:ph type="ftr" sz="quarter" idx="11"/>
          </p:nvPr>
        </p:nvSpPr>
        <p:spPr/>
        <p:txBody>
          <a:bodyPr/>
          <a:lstStyle/>
          <a:p>
            <a:r>
              <a:rPr lang="en-US" smtClean="0"/>
              <a:t>ÇEVRE KORUMA / Öğr.Gör. Caner BULUT</a:t>
            </a:r>
            <a:endParaRPr lang="en-US" dirty="0"/>
          </a:p>
        </p:txBody>
      </p:sp>
      <p:sp>
        <p:nvSpPr>
          <p:cNvPr id="7" name="Slayt Numarası Yer Tutucusu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9479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41A25AF-D284-4DDA-8018-BA016CAD2118}" type="datetime1">
              <a:rPr lang="tr-TR" smtClean="0"/>
              <a:t>15.04.2016</a:t>
            </a:fld>
            <a:endParaRPr lang="en-US" dirty="0"/>
          </a:p>
        </p:txBody>
      </p:sp>
      <p:sp>
        <p:nvSpPr>
          <p:cNvPr id="6" name="Altbilgi Yer Tutucusu 5"/>
          <p:cNvSpPr>
            <a:spLocks noGrp="1"/>
          </p:cNvSpPr>
          <p:nvPr>
            <p:ph type="ftr" sz="quarter" idx="11"/>
          </p:nvPr>
        </p:nvSpPr>
        <p:spPr/>
        <p:txBody>
          <a:bodyPr/>
          <a:lstStyle/>
          <a:p>
            <a:r>
              <a:rPr lang="en-US" smtClean="0"/>
              <a:t>ÇEVRE KORUMA / Öğr.Gör. Caner BULUT</a:t>
            </a:r>
            <a:endParaRPr lang="en-US" dirty="0"/>
          </a:p>
        </p:txBody>
      </p:sp>
      <p:sp>
        <p:nvSpPr>
          <p:cNvPr id="7" name="Slayt Numarası Yer Tutucusu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3463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AD161-9155-4B77-AF9B-7AEA4F5DF92F}" type="datetime1">
              <a:rPr lang="tr-TR" smtClean="0"/>
              <a:t>15.04.2016</a:t>
            </a:fld>
            <a:endParaRPr lang="en-US" dirty="0"/>
          </a:p>
        </p:txBody>
      </p:sp>
      <p:sp>
        <p:nvSpPr>
          <p:cNvPr id="5" name="Altbilgi Yer Tutucusu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ÇEVRE KORUMA / Öğr.Gör. Caner BULUT</a:t>
            </a:r>
            <a:endParaRPr lang="en-US" dirty="0"/>
          </a:p>
        </p:txBody>
      </p:sp>
      <p:sp>
        <p:nvSpPr>
          <p:cNvPr id="6" name="Slayt Numarası Yer Tutucusu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0206094"/>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483601"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eaLnBrk="0" fontAlgn="base" hangingPunct="0">
              <a:spcBef>
                <a:spcPct val="0"/>
              </a:spcBef>
              <a:spcAft>
                <a:spcPct val="0"/>
              </a:spcAft>
              <a:defRPr/>
            </a:pPr>
            <a:fld id="{E5858EFE-63CA-481E-8253-FE27B5F5B187}" type="datetimeFigureOut">
              <a:rPr lang="en-US">
                <a:solidFill>
                  <a:prstClr val="black">
                    <a:lumMod val="65000"/>
                    <a:lumOff val="35000"/>
                  </a:prstClr>
                </a:solidFill>
              </a:rPr>
              <a:pPr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878418"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11391901"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eaLnBrk="0" fontAlgn="base" hangingPunct="0">
              <a:spcBef>
                <a:spcPct val="0"/>
              </a:spcBef>
              <a:spcAft>
                <a:spcPct val="0"/>
              </a:spcAft>
              <a:defRPr/>
            </a:pPr>
            <a:fld id="{69E18B00-3704-4A3C-8761-07ABA6EBEF5C}" type="slidenum">
              <a:rPr lang="en-US">
                <a:solidFill>
                  <a:prstClr val="black">
                    <a:lumMod val="65000"/>
                    <a:lumOff val="35000"/>
                  </a:prstClr>
                </a:solidFill>
              </a:rPr>
              <a:pPr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11277600" y="6499225"/>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Oval 7"/>
          <p:cNvSpPr/>
          <p:nvPr/>
        </p:nvSpPr>
        <p:spPr>
          <a:xfrm>
            <a:off x="759885" y="6499225"/>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01216860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914400" y="412750"/>
            <a:ext cx="103632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4579" name="Resim 5" descr="C:\Users\Bilal Keskin\Desktop\PROJE 2016\PROJE DOSYALARI\GÖRÜNÜRLÜK\LOGOLAR\1. A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384" y="404813"/>
            <a:ext cx="4826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0817" y="5410203"/>
            <a:ext cx="119168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853" y="5397503"/>
            <a:ext cx="1441449"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5292725"/>
            <a:ext cx="1066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668" y="4516441"/>
            <a:ext cx="216111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4469" y="4516438"/>
            <a:ext cx="20616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5369" y="4516438"/>
            <a:ext cx="17822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Metin kutusu 3"/>
          <p:cNvSpPr txBox="1">
            <a:spLocks noChangeArrowheads="1"/>
          </p:cNvSpPr>
          <p:nvPr/>
        </p:nvSpPr>
        <p:spPr bwMode="auto">
          <a:xfrm>
            <a:off x="203202" y="5934076"/>
            <a:ext cx="118406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24587" name="Metin kutusu 4"/>
          <p:cNvSpPr txBox="1">
            <a:spLocks noChangeArrowheads="1"/>
          </p:cNvSpPr>
          <p:nvPr/>
        </p:nvSpPr>
        <p:spPr bwMode="auto">
          <a:xfrm>
            <a:off x="4771041" y="2768602"/>
            <a:ext cx="29547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MESLEKİ GELİŞİM</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 (ÇEVRE KORUMA</a:t>
            </a:r>
            <a:r>
              <a:rPr lang="tr-TR" altLang="tr-TR" sz="1800" b="1" dirty="0" smtClean="0">
                <a:solidFill>
                  <a:prstClr val="black"/>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a:solidFill>
                  <a:prstClr val="black"/>
                </a:solidFill>
                <a:latin typeface="Times New Roman" pitchFamily="18" charset="0"/>
                <a:cs typeface="Times New Roman" pitchFamily="18" charset="0"/>
              </a:rPr>
              <a:t>Öğr.Gör</a:t>
            </a:r>
            <a:r>
              <a:rPr lang="tr-TR" altLang="tr-TR" sz="1800" b="1" dirty="0">
                <a:solidFill>
                  <a:prstClr val="black"/>
                </a:solidFill>
                <a:latin typeface="Times New Roman" pitchFamily="18" charset="0"/>
                <a:cs typeface="Times New Roman" pitchFamily="18" charset="0"/>
              </a:rPr>
              <a:t>. Caner </a:t>
            </a:r>
            <a:r>
              <a:rPr lang="tr-TR" altLang="tr-TR" sz="1800" b="1" dirty="0" smtClean="0">
                <a:solidFill>
                  <a:prstClr val="black"/>
                </a:solidFill>
                <a:latin typeface="Times New Roman" pitchFamily="18" charset="0"/>
                <a:cs typeface="Times New Roman" pitchFamily="18" charset="0"/>
              </a:rPr>
              <a:t>BULUT</a:t>
            </a:r>
            <a:endParaRPr lang="tr-TR" altLang="tr-TR"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51291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ÇEVRE KORUMA / </a:t>
            </a:r>
            <a:r>
              <a:rPr lang="tr-TR" sz="3600" b="1" dirty="0"/>
              <a:t>Çevre Sorunları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a:t>Türkiye`de sanayide üretilen ve kullanılan kimyasalların envanteri tutulmadığı için ortaya çıkar atıkların niteliği ile ilgili hiçbir envanter çalışması bulunmamaktadır. Ancak son yıllarda yapılan çalışmalarla envanter kayıtları oluşturulmaya başlanmıştır. </a:t>
            </a:r>
          </a:p>
          <a:p>
            <a:pPr marL="0" indent="0" algn="just">
              <a:buNone/>
            </a:pPr>
            <a:r>
              <a:rPr lang="tr-TR" sz="2800" dirty="0"/>
              <a:t>Su kaynakları giderek azalmakta olup 20 yıl önce kişi başına 4 bin metreküp su düşerken bugün 1400 metreküp su düşmektedir. Türkiye "su yoksulu" ülkeler arasında yer almaya başlamıştır.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10</a:t>
            </a:fld>
            <a:endParaRPr lang="en-US" dirty="0"/>
          </a:p>
        </p:txBody>
      </p:sp>
    </p:spTree>
    <p:extLst>
      <p:ext uri="{BB962C8B-B14F-4D97-AF65-F5344CB8AC3E}">
        <p14:creationId xmlns:p14="http://schemas.microsoft.com/office/powerpoint/2010/main" val="1896486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ÇEVRE KORUMA / </a:t>
            </a:r>
            <a:r>
              <a:rPr lang="tr-TR" sz="3600" b="1" dirty="0" smtClean="0"/>
              <a:t>Çevreye </a:t>
            </a:r>
            <a:r>
              <a:rPr lang="tr-TR" sz="3600" b="1" dirty="0"/>
              <a:t>İlişkin Tanımlar </a:t>
            </a:r>
            <a:endParaRPr lang="tr-TR" sz="3600" dirty="0"/>
          </a:p>
        </p:txBody>
      </p:sp>
      <p:sp>
        <p:nvSpPr>
          <p:cNvPr id="3" name="İçerik Yer Tutucusu 2"/>
          <p:cNvSpPr>
            <a:spLocks noGrp="1"/>
          </p:cNvSpPr>
          <p:nvPr>
            <p:ph idx="1"/>
          </p:nvPr>
        </p:nvSpPr>
        <p:spPr/>
        <p:txBody>
          <a:bodyPr>
            <a:normAutofit/>
          </a:bodyPr>
          <a:lstStyle/>
          <a:p>
            <a:pPr algn="just"/>
            <a:r>
              <a:rPr lang="tr-TR" sz="2800" b="1" dirty="0"/>
              <a:t>Alıcı Ortamlar </a:t>
            </a:r>
            <a:endParaRPr lang="tr-TR" sz="2800" dirty="0"/>
          </a:p>
          <a:p>
            <a:pPr marL="0" indent="0" algn="just">
              <a:buNone/>
            </a:pPr>
            <a:r>
              <a:rPr lang="tr-TR" sz="2800" dirty="0"/>
              <a:t>Çevre kirlenmesine neden olan maddelere atık maddeler, atıkların bırakıldığı ortama da alıcı ortam denir</a:t>
            </a:r>
            <a:r>
              <a:rPr lang="tr-TR" sz="2800" dirty="0" smtClean="0"/>
              <a:t>.</a:t>
            </a:r>
          </a:p>
          <a:p>
            <a:pPr algn="just"/>
            <a:r>
              <a:rPr lang="tr-TR" sz="2800" b="1" dirty="0"/>
              <a:t>Atık </a:t>
            </a:r>
            <a:endParaRPr lang="tr-TR" sz="2800" dirty="0"/>
          </a:p>
          <a:p>
            <a:pPr marL="0" indent="0" algn="just">
              <a:buNone/>
            </a:pPr>
            <a:r>
              <a:rPr lang="tr-TR" sz="2800" dirty="0"/>
              <a:t>Herhangi bir faaliyet sonunda çevreye bırakılan her türlü maddeye atık denir.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11</a:t>
            </a:fld>
            <a:endParaRPr lang="en-US" dirty="0"/>
          </a:p>
        </p:txBody>
      </p:sp>
      <p:pic>
        <p:nvPicPr>
          <p:cNvPr id="7" name="Resim 6"/>
          <p:cNvPicPr>
            <a:picLocks noChangeAspect="1"/>
          </p:cNvPicPr>
          <p:nvPr/>
        </p:nvPicPr>
        <p:blipFill>
          <a:blip r:embed="rId2"/>
          <a:stretch>
            <a:fillRect/>
          </a:stretch>
        </p:blipFill>
        <p:spPr>
          <a:xfrm>
            <a:off x="8420670" y="4077568"/>
            <a:ext cx="3535428" cy="2086875"/>
          </a:xfrm>
          <a:prstGeom prst="rect">
            <a:avLst/>
          </a:prstGeom>
        </p:spPr>
      </p:pic>
    </p:spTree>
    <p:extLst>
      <p:ext uri="{BB962C8B-B14F-4D97-AF65-F5344CB8AC3E}">
        <p14:creationId xmlns:p14="http://schemas.microsoft.com/office/powerpoint/2010/main" val="3791282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ÇEVRE KORUMA / </a:t>
            </a:r>
            <a:r>
              <a:rPr lang="tr-TR" sz="3600" b="1" dirty="0"/>
              <a:t>Çevreye İlişkin Tanımlar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b="1" dirty="0"/>
              <a:t>Geri Kazanım (Geri Dönüşüm) </a:t>
            </a:r>
            <a:endParaRPr lang="tr-TR" sz="2800" dirty="0"/>
          </a:p>
          <a:p>
            <a:pPr marL="0" indent="0" algn="just">
              <a:buNone/>
            </a:pPr>
            <a:r>
              <a:rPr lang="tr-TR" sz="2800" dirty="0"/>
              <a:t>Demir, çelik, bakır, kurşun, kâğıt, plastik, kauçuk, cam gibi atık maddelerin ham madde gibi kullanılarak çeşitli işlemler sonucunda şişe, kutu, plastik, kâğıt, gübre gibi yeni bir maddeye dönüştürülerek kullanılır hâle getirilmesine geri kazanım denir.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12</a:t>
            </a:fld>
            <a:endParaRPr lang="en-US" dirty="0"/>
          </a:p>
        </p:txBody>
      </p:sp>
      <p:pic>
        <p:nvPicPr>
          <p:cNvPr id="7" name="Resim 6"/>
          <p:cNvPicPr>
            <a:picLocks noChangeAspect="1"/>
          </p:cNvPicPr>
          <p:nvPr/>
        </p:nvPicPr>
        <p:blipFill>
          <a:blip r:embed="rId2"/>
          <a:stretch>
            <a:fillRect/>
          </a:stretch>
        </p:blipFill>
        <p:spPr>
          <a:xfrm>
            <a:off x="7219666" y="4036427"/>
            <a:ext cx="3944203" cy="2291792"/>
          </a:xfrm>
          <a:prstGeom prst="rect">
            <a:avLst/>
          </a:prstGeom>
        </p:spPr>
      </p:pic>
    </p:spTree>
    <p:extLst>
      <p:ext uri="{BB962C8B-B14F-4D97-AF65-F5344CB8AC3E}">
        <p14:creationId xmlns:p14="http://schemas.microsoft.com/office/powerpoint/2010/main" val="1214410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ÇEVRE KORUMA / </a:t>
            </a:r>
            <a:r>
              <a:rPr lang="tr-TR" sz="3600" b="1" dirty="0"/>
              <a:t>Çevreye İlişkin Tanımlar </a:t>
            </a:r>
            <a:endParaRPr lang="tr-TR" sz="3600" dirty="0"/>
          </a:p>
        </p:txBody>
      </p:sp>
      <p:sp>
        <p:nvSpPr>
          <p:cNvPr id="3" name="İçerik Yer Tutucusu 2"/>
          <p:cNvSpPr>
            <a:spLocks noGrp="1"/>
          </p:cNvSpPr>
          <p:nvPr>
            <p:ph idx="1"/>
          </p:nvPr>
        </p:nvSpPr>
        <p:spPr>
          <a:xfrm>
            <a:off x="609600" y="1228300"/>
            <a:ext cx="10972800" cy="4897870"/>
          </a:xfrm>
        </p:spPr>
        <p:txBody>
          <a:bodyPr>
            <a:noAutofit/>
          </a:bodyPr>
          <a:lstStyle/>
          <a:p>
            <a:pPr marL="0" indent="0" algn="just">
              <a:buNone/>
            </a:pPr>
            <a:r>
              <a:rPr lang="tr-TR" sz="2800" b="1" dirty="0"/>
              <a:t>Çevre Hakkı </a:t>
            </a:r>
            <a:endParaRPr lang="tr-TR" sz="2800" dirty="0"/>
          </a:p>
          <a:p>
            <a:pPr marL="0" indent="0" algn="just">
              <a:buNone/>
            </a:pPr>
            <a:r>
              <a:rPr lang="tr-TR" sz="2800" dirty="0"/>
              <a:t>Anayasa’nın 56. maddesi “Herkes, sağlıklı ve dengeli bir çevrede yaşama hakkına sahiptir. Çevreyi geliştirmek, çevre sağlığını korumak ve çevre kirlenmesini önlemek Devletin ve vatandaşların ödevidir.” hükmünü içermektedir. </a:t>
            </a:r>
            <a:endParaRPr lang="tr-TR" sz="2800" dirty="0" smtClean="0"/>
          </a:p>
          <a:p>
            <a:pPr marL="0" indent="0" algn="just">
              <a:buNone/>
            </a:pPr>
            <a:r>
              <a:rPr lang="tr-TR" sz="2800" dirty="0"/>
              <a:t>Çevre hakkı, bugün çevre politikaları alanında önemli ve belirleyici bir değer olarak karşımıza çıkmaktadır. Bu noktada çevre hakkı, konusu ve tarafları ile birlikte önem kazanmaktadır. Çevre hakkı çevrenin korunması ve geliştirilmesidir. Bu açıdan çevre hukuku ve hakkının konusu, çevre kavramının tanımı ile açıklığa kavuşturulmuştur. Buradan hareketle çevre hakkının konusu olarak aşağıdaki ögeler sıralanabilir: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13</a:t>
            </a:fld>
            <a:endParaRPr lang="en-US" dirty="0"/>
          </a:p>
        </p:txBody>
      </p:sp>
    </p:spTree>
    <p:extLst>
      <p:ext uri="{BB962C8B-B14F-4D97-AF65-F5344CB8AC3E}">
        <p14:creationId xmlns:p14="http://schemas.microsoft.com/office/powerpoint/2010/main" val="1366300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ÇEVRE KORUMA / </a:t>
            </a:r>
            <a:r>
              <a:rPr lang="tr-TR" sz="3600" b="1" dirty="0"/>
              <a:t>Çevreye İlişkin Tanımlar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b="1" dirty="0"/>
              <a:t>Çevre Kirliliği </a:t>
            </a:r>
            <a:endParaRPr lang="tr-TR" sz="2800" dirty="0"/>
          </a:p>
          <a:p>
            <a:pPr marL="0" indent="0" algn="just">
              <a:buNone/>
            </a:pPr>
            <a:r>
              <a:rPr lang="tr-TR" sz="2800" dirty="0"/>
              <a:t>Çevrenin doğal yapısını ve bileşiminin bozulması, değişmesi ve böylece insanların olumsuz yönde etkilenmesi çevre kirlenmesi olarak </a:t>
            </a:r>
            <a:r>
              <a:rPr lang="tr-TR" sz="2800" dirty="0" smtClean="0"/>
              <a:t>tanımlanır.</a:t>
            </a:r>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14</a:t>
            </a:fld>
            <a:endParaRPr lang="en-US" dirty="0"/>
          </a:p>
        </p:txBody>
      </p:sp>
      <p:pic>
        <p:nvPicPr>
          <p:cNvPr id="7" name="Resim 6"/>
          <p:cNvPicPr>
            <a:picLocks noChangeAspect="1"/>
          </p:cNvPicPr>
          <p:nvPr/>
        </p:nvPicPr>
        <p:blipFill>
          <a:blip r:embed="rId2"/>
          <a:stretch>
            <a:fillRect/>
          </a:stretch>
        </p:blipFill>
        <p:spPr>
          <a:xfrm>
            <a:off x="7424383" y="3502313"/>
            <a:ext cx="3731298" cy="2789063"/>
          </a:xfrm>
          <a:prstGeom prst="rect">
            <a:avLst/>
          </a:prstGeom>
        </p:spPr>
      </p:pic>
    </p:spTree>
    <p:extLst>
      <p:ext uri="{BB962C8B-B14F-4D97-AF65-F5344CB8AC3E}">
        <p14:creationId xmlns:p14="http://schemas.microsoft.com/office/powerpoint/2010/main" val="3748407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ÇEVRE KORUMA / </a:t>
            </a:r>
            <a:r>
              <a:rPr lang="tr-TR" sz="3600" b="1" dirty="0"/>
              <a:t>Çevreye İlişkin Tanımlar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b="1" dirty="0"/>
              <a:t>Ekoloji </a:t>
            </a:r>
            <a:endParaRPr lang="tr-TR" sz="2800" dirty="0"/>
          </a:p>
          <a:p>
            <a:pPr marL="0" indent="0" algn="just">
              <a:buNone/>
            </a:pPr>
            <a:r>
              <a:rPr lang="tr-TR" sz="2800" dirty="0"/>
              <a:t>Ekoloji, çeşitli türdeki canlıların çevreleri ile uyumlu olarak nasıl yaşamlarını sürdürdüklerini veya bu canlı varlıkların hangi şartlar altında besinlerini ve ihtiyaçlarını karşıladıklarını, çeşitli fonksiyonların ne tür bir canlı topluluğu içinde yürütüldüğünü inceleyen bilim dalıdır. Organizmaların çevreleriyle olan ilişkilerini ekoloji inceler.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15</a:t>
            </a:fld>
            <a:endParaRPr lang="en-US" dirty="0"/>
          </a:p>
        </p:txBody>
      </p:sp>
    </p:spTree>
    <p:extLst>
      <p:ext uri="{BB962C8B-B14F-4D97-AF65-F5344CB8AC3E}">
        <p14:creationId xmlns:p14="http://schemas.microsoft.com/office/powerpoint/2010/main" val="2872914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ÇEVRE KORUMA / </a:t>
            </a:r>
            <a:r>
              <a:rPr lang="tr-TR" sz="3600" b="1" dirty="0"/>
              <a:t>Çevreye İlişkin Tanımlar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b="1" dirty="0"/>
              <a:t>Doğa </a:t>
            </a:r>
            <a:endParaRPr lang="tr-TR" sz="2800" dirty="0"/>
          </a:p>
          <a:p>
            <a:pPr marL="0" indent="0" algn="just">
              <a:buNone/>
            </a:pPr>
            <a:r>
              <a:rPr lang="tr-TR" sz="2800" dirty="0"/>
              <a:t>İnsan etkinliğinin dışında kendi kendini sürekli olarak yenileyen ve değiştiren güce, canlı ve cansız maddelerden oluşan varlığın tümüne doğa denir.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16</a:t>
            </a:fld>
            <a:endParaRPr lang="en-US" dirty="0"/>
          </a:p>
        </p:txBody>
      </p:sp>
    </p:spTree>
    <p:extLst>
      <p:ext uri="{BB962C8B-B14F-4D97-AF65-F5344CB8AC3E}">
        <p14:creationId xmlns:p14="http://schemas.microsoft.com/office/powerpoint/2010/main" val="355616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ÇEVRE KORUMA / </a:t>
            </a:r>
            <a:r>
              <a:rPr lang="tr-TR" sz="3600" b="1" dirty="0"/>
              <a:t>Çevreye İlişkin Tanımlar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b="1" dirty="0"/>
              <a:t>Yaşam Kalitesi </a:t>
            </a:r>
            <a:endParaRPr lang="tr-TR" sz="2800" dirty="0"/>
          </a:p>
          <a:p>
            <a:pPr marL="0" indent="0" algn="just">
              <a:buNone/>
            </a:pPr>
            <a:r>
              <a:rPr lang="tr-TR" sz="2800" dirty="0"/>
              <a:t>Yaşam kalitesi, kişinin içinde yaşadığı çevrede kendi sağlığını kişisel olarak algılayışını tanımlamaktadır. Yaşam kalitesinin belirlenmesinde esas amaç, kişilerin kendi fiziksel, psikolojik ve sosyal işlevlerinden ne ölçüde memnun olduklarının ve yaşamlarının bu yönleri ile ilgili özelliklerin varlığı veya yokluğunun ne ölçüde onları rahatsız ettiğinin saptanmasıdır.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3405926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ÇEVRE KORUMA / </a:t>
            </a:r>
            <a:r>
              <a:rPr lang="tr-TR" sz="3600" b="1" dirty="0"/>
              <a:t>Çevreye İlişkin Tanımlar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b="1" dirty="0"/>
              <a:t>Çevre Koruma </a:t>
            </a:r>
            <a:endParaRPr lang="tr-TR" sz="2800" dirty="0"/>
          </a:p>
          <a:p>
            <a:pPr marL="0" indent="0" algn="just">
              <a:buNone/>
            </a:pPr>
            <a:r>
              <a:rPr lang="tr-TR" sz="2800" dirty="0"/>
              <a:t>Çevresel değerlerin ve ekolojik dengenin tahribini, bozulmasını ve yok olmasını önlemeye, mevcut bozulmaları gidermeye, çevreyi iyileştirmeye ve geliştirmeye yönelik çalışmaların bütününe çevre koruma denir. </a:t>
            </a:r>
            <a:endParaRPr lang="tr-TR" sz="2800" dirty="0" smtClean="0"/>
          </a:p>
          <a:p>
            <a:pPr algn="just"/>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18</a:t>
            </a:fld>
            <a:endParaRPr lang="en-US" dirty="0"/>
          </a:p>
        </p:txBody>
      </p:sp>
      <p:pic>
        <p:nvPicPr>
          <p:cNvPr id="7" name="Resim 6"/>
          <p:cNvPicPr>
            <a:picLocks noChangeAspect="1"/>
          </p:cNvPicPr>
          <p:nvPr/>
        </p:nvPicPr>
        <p:blipFill>
          <a:blip r:embed="rId2"/>
          <a:stretch>
            <a:fillRect/>
          </a:stretch>
        </p:blipFill>
        <p:spPr>
          <a:xfrm>
            <a:off x="9062113" y="3916908"/>
            <a:ext cx="2150371" cy="2247532"/>
          </a:xfrm>
          <a:prstGeom prst="rect">
            <a:avLst/>
          </a:prstGeom>
        </p:spPr>
      </p:pic>
    </p:spTree>
    <p:extLst>
      <p:ext uri="{BB962C8B-B14F-4D97-AF65-F5344CB8AC3E}">
        <p14:creationId xmlns:p14="http://schemas.microsoft.com/office/powerpoint/2010/main" val="2069490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ÇEVRE KORUMA / </a:t>
            </a:r>
            <a:r>
              <a:rPr lang="tr-TR" sz="3600" b="1" dirty="0"/>
              <a:t>Çevreyi Koruma Tedbirler </a:t>
            </a:r>
            <a:endParaRPr lang="tr-TR" sz="3600" dirty="0"/>
          </a:p>
        </p:txBody>
      </p:sp>
      <p:sp>
        <p:nvSpPr>
          <p:cNvPr id="3" name="İçerik Yer Tutucusu 2"/>
          <p:cNvSpPr>
            <a:spLocks noGrp="1"/>
          </p:cNvSpPr>
          <p:nvPr>
            <p:ph idx="1"/>
          </p:nvPr>
        </p:nvSpPr>
        <p:spPr/>
        <p:txBody>
          <a:bodyPr>
            <a:normAutofit fontScale="92500"/>
          </a:bodyPr>
          <a:lstStyle/>
          <a:p>
            <a:pPr algn="just">
              <a:buFont typeface="Wingdings" panose="05000000000000000000" pitchFamily="2" charset="2"/>
              <a:buChar char="Ø"/>
            </a:pPr>
            <a:r>
              <a:rPr lang="tr-TR" sz="2800" dirty="0" smtClean="0"/>
              <a:t>Etkin </a:t>
            </a:r>
            <a:r>
              <a:rPr lang="tr-TR" sz="2800" dirty="0"/>
              <a:t>bir çevre denetim sistemi oluşturulmalıdır. </a:t>
            </a:r>
          </a:p>
          <a:p>
            <a:pPr algn="just">
              <a:buFont typeface="Wingdings" panose="05000000000000000000" pitchFamily="2" charset="2"/>
              <a:buChar char="Ø"/>
            </a:pPr>
            <a:r>
              <a:rPr lang="tr-TR" sz="2800" dirty="0" smtClean="0"/>
              <a:t>Gelecek </a:t>
            </a:r>
            <a:r>
              <a:rPr lang="tr-TR" sz="2800" dirty="0"/>
              <a:t>nesillerin iyi bir çevre eğitimi ile yetiştirilmesi sağlanmalıdır. </a:t>
            </a:r>
          </a:p>
          <a:p>
            <a:pPr algn="just">
              <a:buFont typeface="Wingdings" panose="05000000000000000000" pitchFamily="2" charset="2"/>
              <a:buChar char="Ø"/>
            </a:pPr>
            <a:r>
              <a:rPr lang="tr-TR" sz="2800" dirty="0" smtClean="0"/>
              <a:t>Çevre </a:t>
            </a:r>
            <a:r>
              <a:rPr lang="tr-TR" sz="2800" dirty="0"/>
              <a:t>sorunlarının çözümü için sivil toplum kuruluşlarının sayısı </a:t>
            </a:r>
            <a:r>
              <a:rPr lang="tr-TR" sz="2800" dirty="0" smtClean="0"/>
              <a:t>artırılmalıdır.</a:t>
            </a:r>
          </a:p>
          <a:p>
            <a:pPr algn="just">
              <a:buFont typeface="Wingdings" panose="05000000000000000000" pitchFamily="2" charset="2"/>
              <a:buChar char="Ø"/>
            </a:pPr>
            <a:r>
              <a:rPr lang="tr-TR" sz="2800" dirty="0" smtClean="0"/>
              <a:t>Sivil </a:t>
            </a:r>
            <a:r>
              <a:rPr lang="tr-TR" sz="2800" dirty="0"/>
              <a:t>toplum örgütleri ile kamu kuruluşları ortak çalışmalar yürütmelidir. </a:t>
            </a:r>
          </a:p>
          <a:p>
            <a:pPr algn="just">
              <a:buFont typeface="Wingdings" panose="05000000000000000000" pitchFamily="2" charset="2"/>
              <a:buChar char="Ø"/>
            </a:pPr>
            <a:r>
              <a:rPr lang="tr-TR" sz="2800" dirty="0" smtClean="0"/>
              <a:t>Plansız </a:t>
            </a:r>
            <a:r>
              <a:rPr lang="tr-TR" sz="2800" dirty="0"/>
              <a:t>kentleşmeler yerine planlı şehir alanları oluşturulmalıdır. </a:t>
            </a:r>
            <a:endParaRPr lang="tr-TR" sz="2800" dirty="0" smtClean="0"/>
          </a:p>
          <a:p>
            <a:pPr algn="just">
              <a:buFont typeface="Wingdings" panose="05000000000000000000" pitchFamily="2" charset="2"/>
              <a:buChar char="Ø"/>
            </a:pPr>
            <a:r>
              <a:rPr lang="tr-TR" sz="2800" dirty="0" smtClean="0"/>
              <a:t>Ormanların çoğaltılması ve korunması sağlanmalıdır. </a:t>
            </a:r>
          </a:p>
          <a:p>
            <a:pPr algn="just">
              <a:buFont typeface="Wingdings" panose="05000000000000000000" pitchFamily="2" charset="2"/>
              <a:buChar char="Ø"/>
            </a:pPr>
            <a:r>
              <a:rPr lang="tr-TR" sz="2800" dirty="0" smtClean="0"/>
              <a:t> Düzenli ve çevreci organize sanayi bölgeleri oluşturulmalıdır. </a:t>
            </a:r>
          </a:p>
          <a:p>
            <a:pPr algn="just">
              <a:buFont typeface="Wingdings" panose="05000000000000000000" pitchFamily="2" charset="2"/>
              <a:buChar char="Ø"/>
            </a:pPr>
            <a:r>
              <a:rPr lang="tr-TR" sz="2800" dirty="0" smtClean="0"/>
              <a:t>Çöplerin kaynağında ayrıştırılması için çalışmalar yapılmalıdır. </a:t>
            </a:r>
          </a:p>
          <a:p>
            <a:pPr algn="just">
              <a:buFont typeface="Wingdings" panose="05000000000000000000" pitchFamily="2" charset="2"/>
              <a:buChar char="Ø"/>
            </a:pPr>
            <a:r>
              <a:rPr lang="tr-TR" sz="2800" dirty="0" smtClean="0"/>
              <a:t>Kaliteli yakıtların kullanılması sağlanmalıdır. </a:t>
            </a:r>
          </a:p>
          <a:p>
            <a:pPr algn="just">
              <a:buFont typeface="Wingdings" panose="05000000000000000000" pitchFamily="2" charset="2"/>
              <a:buChar char="Ø"/>
            </a:pPr>
            <a:endParaRPr lang="tr-TR" sz="2800" dirty="0"/>
          </a:p>
          <a:p>
            <a:pPr marL="0" indent="0" algn="just">
              <a:buNone/>
            </a:pPr>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19</a:t>
            </a:fld>
            <a:endParaRPr lang="en-US" dirty="0"/>
          </a:p>
        </p:txBody>
      </p:sp>
    </p:spTree>
    <p:extLst>
      <p:ext uri="{BB962C8B-B14F-4D97-AF65-F5344CB8AC3E}">
        <p14:creationId xmlns:p14="http://schemas.microsoft.com/office/powerpoint/2010/main" val="3801680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ÇEVRE KORUMA </a:t>
            </a:r>
            <a:endParaRPr lang="tr-TR" dirty="0"/>
          </a:p>
        </p:txBody>
      </p:sp>
      <p:sp>
        <p:nvSpPr>
          <p:cNvPr id="5" name="İçerik Yer Tutucusu 4"/>
          <p:cNvSpPr>
            <a:spLocks noGrp="1"/>
          </p:cNvSpPr>
          <p:nvPr>
            <p:ph sz="half" idx="1"/>
          </p:nvPr>
        </p:nvSpPr>
        <p:spPr/>
        <p:txBody>
          <a:bodyPr/>
          <a:lstStyle/>
          <a:p>
            <a:pPr algn="ctr"/>
            <a:endParaRPr lang="tr-TR" dirty="0" smtClean="0"/>
          </a:p>
          <a:p>
            <a:pPr algn="ctr"/>
            <a:endParaRPr lang="tr-TR" dirty="0"/>
          </a:p>
          <a:p>
            <a:pPr algn="ctr"/>
            <a:endParaRPr lang="tr-TR" dirty="0" smtClean="0"/>
          </a:p>
          <a:p>
            <a:pPr algn="ctr"/>
            <a:r>
              <a:rPr lang="tr-TR" sz="3600" b="1" dirty="0" smtClean="0"/>
              <a:t>KONULAR </a:t>
            </a:r>
            <a:endParaRPr lang="tr-TR" sz="3600" b="1" dirty="0"/>
          </a:p>
        </p:txBody>
      </p:sp>
      <p:sp>
        <p:nvSpPr>
          <p:cNvPr id="6" name="İçerik Yer Tutucusu 5"/>
          <p:cNvSpPr>
            <a:spLocks noGrp="1"/>
          </p:cNvSpPr>
          <p:nvPr>
            <p:ph sz="half" idx="2"/>
          </p:nvPr>
        </p:nvSpPr>
        <p:spPr/>
        <p:txBody>
          <a:bodyPr/>
          <a:lstStyle/>
          <a:p>
            <a:endParaRPr lang="tr-TR" sz="2800" dirty="0" smtClean="0"/>
          </a:p>
          <a:p>
            <a:r>
              <a:rPr lang="tr-TR" sz="2800" dirty="0" smtClean="0"/>
              <a:t>1</a:t>
            </a:r>
            <a:r>
              <a:rPr lang="tr-TR" sz="2800" dirty="0"/>
              <a:t>. </a:t>
            </a:r>
            <a:r>
              <a:rPr lang="tr-TR" sz="2800" dirty="0" smtClean="0"/>
              <a:t>ÇEVRE</a:t>
            </a:r>
          </a:p>
          <a:p>
            <a:r>
              <a:rPr lang="tr-TR" sz="2800" dirty="0"/>
              <a:t>2. DOĞA </a:t>
            </a:r>
            <a:r>
              <a:rPr lang="tr-TR" sz="2800" dirty="0" smtClean="0"/>
              <a:t>KİRLİLİĞİ</a:t>
            </a:r>
          </a:p>
          <a:p>
            <a:r>
              <a:rPr lang="tr-TR" sz="2800" dirty="0"/>
              <a:t>3. </a:t>
            </a:r>
            <a:r>
              <a:rPr lang="tr-TR" sz="2800" dirty="0" smtClean="0"/>
              <a:t>GÜRÜLTÜ</a:t>
            </a:r>
          </a:p>
          <a:p>
            <a:r>
              <a:rPr lang="tr-TR" sz="2800" dirty="0"/>
              <a:t>4. </a:t>
            </a:r>
            <a:r>
              <a:rPr lang="tr-TR" sz="2800" dirty="0" smtClean="0"/>
              <a:t>ENERJİ</a:t>
            </a:r>
          </a:p>
          <a:p>
            <a:r>
              <a:rPr lang="tr-TR" sz="2800" dirty="0"/>
              <a:t>5. </a:t>
            </a:r>
            <a:r>
              <a:rPr lang="tr-TR" sz="2800" dirty="0" smtClean="0"/>
              <a:t>İSRAF</a:t>
            </a:r>
          </a:p>
          <a:p>
            <a:endParaRPr lang="tr-TR" dirty="0"/>
          </a:p>
        </p:txBody>
      </p:sp>
      <p:sp>
        <p:nvSpPr>
          <p:cNvPr id="7" name="Veri Yer Tutucusu 6"/>
          <p:cNvSpPr>
            <a:spLocks noGrp="1"/>
          </p:cNvSpPr>
          <p:nvPr>
            <p:ph type="dt" sz="half" idx="10"/>
          </p:nvPr>
        </p:nvSpPr>
        <p:spPr/>
        <p:txBody>
          <a:bodyPr/>
          <a:lstStyle/>
          <a:p>
            <a:fld id="{A160DCB7-3BD5-414D-8E77-D73405F3C0E2}" type="datetime1">
              <a:rPr lang="tr-TR" smtClean="0"/>
              <a:t>15.04.2016</a:t>
            </a:fld>
            <a:endParaRPr lang="en-US" dirty="0"/>
          </a:p>
        </p:txBody>
      </p:sp>
      <p:sp>
        <p:nvSpPr>
          <p:cNvPr id="8" name="Altbilgi Yer Tutucusu 7"/>
          <p:cNvSpPr>
            <a:spLocks noGrp="1"/>
          </p:cNvSpPr>
          <p:nvPr>
            <p:ph type="ftr" sz="quarter" idx="11"/>
          </p:nvPr>
        </p:nvSpPr>
        <p:spPr/>
        <p:txBody>
          <a:bodyPr/>
          <a:lstStyle/>
          <a:p>
            <a:r>
              <a:rPr lang="en-US" smtClean="0"/>
              <a:t>ÇEVRE KORUMA / Öğr.Gör. Caner BULUT</a:t>
            </a:r>
            <a:endParaRPr lang="en-US" dirty="0"/>
          </a:p>
        </p:txBody>
      </p:sp>
      <p:sp>
        <p:nvSpPr>
          <p:cNvPr id="9" name="Slayt Numarası Yer Tutucusu 8"/>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978634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ÇEVRE KORUMA / </a:t>
            </a:r>
            <a:r>
              <a:rPr lang="tr-TR" sz="3600" b="1" dirty="0"/>
              <a:t>Çevreyi Koruma Tedbirler </a:t>
            </a:r>
            <a:endParaRPr lang="tr-TR" sz="3600"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800" dirty="0" smtClean="0"/>
              <a:t>Çevre </a:t>
            </a:r>
            <a:r>
              <a:rPr lang="tr-TR" sz="2800" dirty="0"/>
              <a:t>sorunlarının önlenmesi için devlet tarafından etkili yasalar oluşturulmalıdır. </a:t>
            </a:r>
          </a:p>
          <a:p>
            <a:pPr algn="just">
              <a:buFont typeface="Wingdings" panose="05000000000000000000" pitchFamily="2" charset="2"/>
              <a:buChar char="Ø"/>
            </a:pPr>
            <a:r>
              <a:rPr lang="tr-TR" sz="2800" dirty="0" smtClean="0"/>
              <a:t>Çevre </a:t>
            </a:r>
            <a:r>
              <a:rPr lang="tr-TR" sz="2800" dirty="0"/>
              <a:t>ve Orman Bakanlığının kadrosu güçlendirilerek daha etkin çalışması sağlanmalıdır. </a:t>
            </a:r>
          </a:p>
          <a:p>
            <a:pPr algn="just">
              <a:buFont typeface="Wingdings" panose="05000000000000000000" pitchFamily="2" charset="2"/>
              <a:buChar char="Ø"/>
            </a:pPr>
            <a:r>
              <a:rPr lang="tr-TR" sz="2800" dirty="0" smtClean="0"/>
              <a:t>Yerel </a:t>
            </a:r>
            <a:r>
              <a:rPr lang="tr-TR" sz="2800" dirty="0"/>
              <a:t>yönetimlerin asli görevleri çevre sorunlarının çözümlenmesi olmalıdır. </a:t>
            </a:r>
          </a:p>
          <a:p>
            <a:pPr algn="just">
              <a:buFont typeface="Wingdings" panose="05000000000000000000" pitchFamily="2" charset="2"/>
              <a:buChar char="Ø"/>
            </a:pPr>
            <a:r>
              <a:rPr lang="tr-TR" sz="2800" dirty="0" smtClean="0"/>
              <a:t>Çevre </a:t>
            </a:r>
            <a:r>
              <a:rPr lang="tr-TR" sz="2800" dirty="0"/>
              <a:t>konusunda yapılacak yatırımlar için teşvik uygulamaları başlatılmalıdır. </a:t>
            </a:r>
          </a:p>
          <a:p>
            <a:pPr algn="just"/>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20</a:t>
            </a:fld>
            <a:endParaRPr lang="en-US" dirty="0"/>
          </a:p>
        </p:txBody>
      </p:sp>
    </p:spTree>
    <p:extLst>
      <p:ext uri="{BB962C8B-B14F-4D97-AF65-F5344CB8AC3E}">
        <p14:creationId xmlns:p14="http://schemas.microsoft.com/office/powerpoint/2010/main" val="579914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a:t>ÇEVRE KORUMA / </a:t>
            </a:r>
            <a:r>
              <a:rPr lang="tr-TR" sz="3600" b="1" dirty="0" err="1"/>
              <a:t>Sektörel</a:t>
            </a:r>
            <a:r>
              <a:rPr lang="tr-TR" sz="3600" b="1" dirty="0"/>
              <a:t> Sorunlardan Kaynaklanan Sorunlar </a:t>
            </a:r>
            <a:endParaRPr lang="tr-TR" sz="3600" dirty="0"/>
          </a:p>
        </p:txBody>
      </p:sp>
      <p:sp>
        <p:nvSpPr>
          <p:cNvPr id="3" name="İçerik Yer Tutucusu 2"/>
          <p:cNvSpPr>
            <a:spLocks noGrp="1"/>
          </p:cNvSpPr>
          <p:nvPr>
            <p:ph idx="1"/>
          </p:nvPr>
        </p:nvSpPr>
        <p:spPr/>
        <p:txBody>
          <a:bodyPr>
            <a:normAutofit/>
          </a:bodyPr>
          <a:lstStyle/>
          <a:p>
            <a:pPr algn="just"/>
            <a:r>
              <a:rPr lang="tr-TR" sz="2800" dirty="0" smtClean="0"/>
              <a:t> </a:t>
            </a:r>
            <a:r>
              <a:rPr lang="tr-TR" sz="2800" b="1" dirty="0" smtClean="0"/>
              <a:t>Hastane atıkları</a:t>
            </a:r>
            <a:r>
              <a:rPr lang="tr-TR" sz="2800" dirty="0" smtClean="0"/>
              <a:t>: Hastanelerde kullanılan tıbbi efekte patojen ve patolojik atıklardır. </a:t>
            </a:r>
          </a:p>
          <a:p>
            <a:pPr algn="just"/>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21</a:t>
            </a:fld>
            <a:endParaRPr lang="en-US" dirty="0"/>
          </a:p>
        </p:txBody>
      </p:sp>
      <p:pic>
        <p:nvPicPr>
          <p:cNvPr id="7" name="Resim 6"/>
          <p:cNvPicPr>
            <a:picLocks noChangeAspect="1"/>
          </p:cNvPicPr>
          <p:nvPr/>
        </p:nvPicPr>
        <p:blipFill>
          <a:blip r:embed="rId2"/>
          <a:stretch>
            <a:fillRect/>
          </a:stretch>
        </p:blipFill>
        <p:spPr>
          <a:xfrm>
            <a:off x="1425364" y="2938907"/>
            <a:ext cx="4033740" cy="2179007"/>
          </a:xfrm>
          <a:prstGeom prst="rect">
            <a:avLst/>
          </a:prstGeom>
        </p:spPr>
      </p:pic>
      <p:pic>
        <p:nvPicPr>
          <p:cNvPr id="8" name="Resim 7"/>
          <p:cNvPicPr>
            <a:picLocks noChangeAspect="1"/>
          </p:cNvPicPr>
          <p:nvPr/>
        </p:nvPicPr>
        <p:blipFill>
          <a:blip r:embed="rId3"/>
          <a:stretch>
            <a:fillRect/>
          </a:stretch>
        </p:blipFill>
        <p:spPr>
          <a:xfrm>
            <a:off x="6537300" y="2904000"/>
            <a:ext cx="4354785" cy="2213910"/>
          </a:xfrm>
          <a:prstGeom prst="rect">
            <a:avLst/>
          </a:prstGeom>
        </p:spPr>
      </p:pic>
      <p:sp>
        <p:nvSpPr>
          <p:cNvPr id="9" name="Dikdörtgen 8"/>
          <p:cNvSpPr/>
          <p:nvPr/>
        </p:nvSpPr>
        <p:spPr>
          <a:xfrm>
            <a:off x="5050209" y="5499762"/>
            <a:ext cx="1838965" cy="369332"/>
          </a:xfrm>
          <a:prstGeom prst="rect">
            <a:avLst/>
          </a:prstGeom>
        </p:spPr>
        <p:txBody>
          <a:bodyPr wrap="none">
            <a:spAutoFit/>
          </a:bodyPr>
          <a:lstStyle/>
          <a:p>
            <a:r>
              <a:rPr lang="tr-TR" b="1" dirty="0">
                <a:solidFill>
                  <a:srgbClr val="000000"/>
                </a:solidFill>
                <a:latin typeface="Times New Roman" panose="02020603050405020304" pitchFamily="18" charset="0"/>
              </a:rPr>
              <a:t>Hastane atıkları </a:t>
            </a:r>
            <a:endParaRPr lang="tr-TR" dirty="0"/>
          </a:p>
        </p:txBody>
      </p:sp>
    </p:spTree>
    <p:extLst>
      <p:ext uri="{BB962C8B-B14F-4D97-AF65-F5344CB8AC3E}">
        <p14:creationId xmlns:p14="http://schemas.microsoft.com/office/powerpoint/2010/main" val="3947386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a:t>ÇEVRE KORUMA / </a:t>
            </a:r>
            <a:r>
              <a:rPr lang="tr-TR" sz="3600" b="1" dirty="0" err="1"/>
              <a:t>Sektörel</a:t>
            </a:r>
            <a:r>
              <a:rPr lang="tr-TR" sz="3600" b="1" dirty="0"/>
              <a:t> Sorunlardan Kaynaklanan Sorunlar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smtClean="0">
                <a:solidFill>
                  <a:schemeClr val="tx1"/>
                </a:solidFill>
              </a:rPr>
              <a:t>Radyoaktif </a:t>
            </a:r>
            <a:r>
              <a:rPr lang="tr-TR" sz="2800" dirty="0">
                <a:solidFill>
                  <a:schemeClr val="tx1"/>
                </a:solidFill>
              </a:rPr>
              <a:t>atık: İlgili mevzuat uyarınca yetkili kılınan kuruluşlarca doğru belirlenen serbest bırakma seviyelerinin üzerinde aktivite ve konsantrasyonda radyo izotopları bulunduran maddelerdir. </a:t>
            </a:r>
          </a:p>
          <a:p>
            <a:pPr algn="just"/>
            <a:endParaRPr lang="tr-TR" sz="2800" dirty="0">
              <a:solidFill>
                <a:schemeClr val="tx1"/>
              </a:solidFill>
            </a:endParaRP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22</a:t>
            </a:fld>
            <a:endParaRPr lang="en-US" dirty="0"/>
          </a:p>
        </p:txBody>
      </p:sp>
      <p:pic>
        <p:nvPicPr>
          <p:cNvPr id="7" name="Resim 6"/>
          <p:cNvPicPr>
            <a:picLocks noChangeAspect="1"/>
          </p:cNvPicPr>
          <p:nvPr/>
        </p:nvPicPr>
        <p:blipFill>
          <a:blip r:embed="rId2"/>
          <a:stretch>
            <a:fillRect/>
          </a:stretch>
        </p:blipFill>
        <p:spPr>
          <a:xfrm>
            <a:off x="8584442" y="3144379"/>
            <a:ext cx="2844007" cy="2652258"/>
          </a:xfrm>
          <a:prstGeom prst="rect">
            <a:avLst/>
          </a:prstGeom>
        </p:spPr>
      </p:pic>
      <p:sp>
        <p:nvSpPr>
          <p:cNvPr id="8" name="Dikdörtgen 7"/>
          <p:cNvSpPr/>
          <p:nvPr/>
        </p:nvSpPr>
        <p:spPr>
          <a:xfrm>
            <a:off x="9695371" y="5933117"/>
            <a:ext cx="1787669" cy="369332"/>
          </a:xfrm>
          <a:prstGeom prst="rect">
            <a:avLst/>
          </a:prstGeom>
        </p:spPr>
        <p:txBody>
          <a:bodyPr wrap="none">
            <a:spAutoFit/>
          </a:bodyPr>
          <a:lstStyle/>
          <a:p>
            <a:r>
              <a:rPr lang="tr-TR" b="1" dirty="0">
                <a:solidFill>
                  <a:srgbClr val="000000"/>
                </a:solidFill>
                <a:latin typeface="Times New Roman" panose="02020603050405020304" pitchFamily="18" charset="0"/>
              </a:rPr>
              <a:t>Radyoaktif atık </a:t>
            </a:r>
            <a:endParaRPr lang="tr-TR" dirty="0"/>
          </a:p>
        </p:txBody>
      </p:sp>
    </p:spTree>
    <p:extLst>
      <p:ext uri="{BB962C8B-B14F-4D97-AF65-F5344CB8AC3E}">
        <p14:creationId xmlns:p14="http://schemas.microsoft.com/office/powerpoint/2010/main" val="668223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a:t>ÇEVRE KORUMA / </a:t>
            </a:r>
            <a:r>
              <a:rPr lang="tr-TR" sz="3600" b="1" dirty="0" err="1"/>
              <a:t>Sektörel</a:t>
            </a:r>
            <a:r>
              <a:rPr lang="tr-TR" sz="3600" b="1" dirty="0"/>
              <a:t> Sorunlardan Kaynaklanan Sorunlar </a:t>
            </a:r>
            <a:endParaRPr lang="tr-TR" sz="3600" dirty="0"/>
          </a:p>
        </p:txBody>
      </p:sp>
      <p:sp>
        <p:nvSpPr>
          <p:cNvPr id="3" name="İçerik Yer Tutucusu 2"/>
          <p:cNvSpPr>
            <a:spLocks noGrp="1"/>
          </p:cNvSpPr>
          <p:nvPr>
            <p:ph idx="1"/>
          </p:nvPr>
        </p:nvSpPr>
        <p:spPr/>
        <p:txBody>
          <a:bodyPr>
            <a:noAutofit/>
          </a:bodyPr>
          <a:lstStyle/>
          <a:p>
            <a:pPr marL="0" indent="0" algn="just">
              <a:buNone/>
            </a:pPr>
            <a:r>
              <a:rPr lang="tr-TR" sz="2800" b="1" dirty="0" smtClean="0"/>
              <a:t>Evsel </a:t>
            </a:r>
            <a:r>
              <a:rPr lang="tr-TR" sz="2800" b="1" dirty="0"/>
              <a:t>atık: </a:t>
            </a:r>
            <a:r>
              <a:rPr lang="tr-TR" sz="2800" dirty="0"/>
              <a:t>Evlerden atılan, tehlikeli ve zararlı katı atık kavramına girmeyen, mutfak bahçe gibi yerlerden gelen katı atıklardır. </a:t>
            </a:r>
            <a:endParaRPr lang="tr-TR" sz="2800" dirty="0" smtClean="0"/>
          </a:p>
          <a:p>
            <a:pPr marL="0" indent="0" algn="just">
              <a:buNone/>
            </a:pPr>
            <a:r>
              <a:rPr lang="tr-TR" sz="2800" b="1" dirty="0" smtClean="0"/>
              <a:t>Endüstriyel </a:t>
            </a:r>
            <a:r>
              <a:rPr lang="tr-TR" sz="2800" b="1" dirty="0"/>
              <a:t>atık: </a:t>
            </a:r>
            <a:r>
              <a:rPr lang="tr-TR" sz="2800" dirty="0"/>
              <a:t>Teknolojik gelişmeye bağlı olarak ortaya çıkan, çevre ve insan sağlığını tehdit eden atıklardır</a:t>
            </a:r>
            <a:r>
              <a:rPr lang="tr-TR" sz="2800" dirty="0" smtClean="0"/>
              <a:t>.</a:t>
            </a:r>
          </a:p>
          <a:p>
            <a:pPr algn="just"/>
            <a:r>
              <a:rPr lang="tr-TR" sz="2800" dirty="0"/>
              <a:t>Motorlu taşıtların çevreye verdiği </a:t>
            </a:r>
            <a:r>
              <a:rPr lang="tr-TR" sz="2800" dirty="0" smtClean="0"/>
              <a:t>zararları</a:t>
            </a:r>
            <a:r>
              <a:rPr lang="tr-TR" sz="2800" dirty="0"/>
              <a:t>,</a:t>
            </a:r>
          </a:p>
          <a:p>
            <a:pPr algn="just"/>
            <a:r>
              <a:rPr lang="tr-TR" sz="2800" dirty="0"/>
              <a:t>Boya ve metal yağ atıkları bazı firmalar tarafından kanalizasyona verilmektedir. Bu maddeler suya ve toprağa karışarak su ve hava kirliliğine neden olur.</a:t>
            </a:r>
          </a:p>
          <a:p>
            <a:pPr algn="just"/>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23</a:t>
            </a:fld>
            <a:endParaRPr lang="en-US" dirty="0"/>
          </a:p>
        </p:txBody>
      </p:sp>
      <p:pic>
        <p:nvPicPr>
          <p:cNvPr id="7" name="Resim 6"/>
          <p:cNvPicPr>
            <a:picLocks noChangeAspect="1"/>
          </p:cNvPicPr>
          <p:nvPr/>
        </p:nvPicPr>
        <p:blipFill>
          <a:blip r:embed="rId2"/>
          <a:stretch>
            <a:fillRect/>
          </a:stretch>
        </p:blipFill>
        <p:spPr>
          <a:xfrm>
            <a:off x="8639033" y="4908834"/>
            <a:ext cx="2852249" cy="1501527"/>
          </a:xfrm>
          <a:prstGeom prst="rect">
            <a:avLst/>
          </a:prstGeom>
        </p:spPr>
      </p:pic>
    </p:spTree>
    <p:extLst>
      <p:ext uri="{BB962C8B-B14F-4D97-AF65-F5344CB8AC3E}">
        <p14:creationId xmlns:p14="http://schemas.microsoft.com/office/powerpoint/2010/main" val="2768705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601860" y="4868839"/>
            <a:ext cx="7315200" cy="566738"/>
          </a:xfrm>
        </p:spPr>
        <p:txBody>
          <a:bodyPr>
            <a:noAutofit/>
          </a:bodyPr>
          <a:lstStyle/>
          <a:p>
            <a:r>
              <a:rPr lang="tr-TR" sz="4000" b="1" dirty="0" smtClean="0"/>
              <a:t>2. DOĞA </a:t>
            </a:r>
            <a:r>
              <a:rPr lang="tr-TR" sz="4000" b="1" dirty="0"/>
              <a:t>KİRLİLİĞİ </a:t>
            </a:r>
            <a:endParaRPr lang="tr-TR" sz="4000" dirty="0"/>
          </a:p>
        </p:txBody>
      </p:sp>
      <p:sp>
        <p:nvSpPr>
          <p:cNvPr id="3" name="İçerik Yer Tutucusu 2"/>
          <p:cNvSpPr>
            <a:spLocks noGrp="1"/>
          </p:cNvSpPr>
          <p:nvPr>
            <p:ph type="body" sz="half" idx="2"/>
          </p:nvPr>
        </p:nvSpPr>
        <p:spPr/>
        <p:txBody>
          <a:bodyPr/>
          <a:lstStyle/>
          <a:p>
            <a:endParaRPr lang="tr-TR" dirty="0"/>
          </a:p>
          <a:p>
            <a:r>
              <a:rPr lang="tr-TR" dirty="0" smtClean="0"/>
              <a:t> </a:t>
            </a:r>
            <a:endParaRPr lang="tr-TR" dirty="0"/>
          </a:p>
          <a:p>
            <a:endParaRPr lang="tr-TR"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24</a:t>
            </a:fld>
            <a:endParaRPr lang="en-US" dirty="0"/>
          </a:p>
        </p:txBody>
      </p:sp>
    </p:spTree>
    <p:extLst>
      <p:ext uri="{BB962C8B-B14F-4D97-AF65-F5344CB8AC3E}">
        <p14:creationId xmlns:p14="http://schemas.microsoft.com/office/powerpoint/2010/main" val="1004560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ÇEVRE KORUMA / </a:t>
            </a:r>
            <a:r>
              <a:rPr lang="tr-TR" sz="3600" b="1" dirty="0" smtClean="0"/>
              <a:t>Doğa Kirliliği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smtClean="0"/>
              <a:t>Doğa </a:t>
            </a:r>
            <a:r>
              <a:rPr lang="tr-TR" sz="2800" dirty="0"/>
              <a:t>kirliliği, çevrenin doğal olmayan bir şekilde insan eliyle bozulmasıdır. Ekosistemi bozmaya yönelik bu eylemler “kirlenme” şeklinde tabir edilir. </a:t>
            </a:r>
          </a:p>
          <a:p>
            <a:pPr marL="0" indent="0" algn="just">
              <a:buNone/>
            </a:pPr>
            <a:r>
              <a:rPr lang="tr-TR" sz="2800" dirty="0"/>
              <a:t>Çevre, dünya üzerinde yaşamını sürdüren canlılarının hayatları boyunca ilişkilerini sürdürdüğü dış ortamdır. Diğer bir deyişle çevre, ekosistem olarak tanımlanabilir. Hava, su ve toprak, bu çevrenin fiziksel unsurlarını; insan, hayvan, bitki ve diğer mikroorganizmalar ise biyolojik unsurlarını teşkil etmektedir.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25</a:t>
            </a:fld>
            <a:endParaRPr lang="en-US" dirty="0"/>
          </a:p>
        </p:txBody>
      </p:sp>
    </p:spTree>
    <p:extLst>
      <p:ext uri="{BB962C8B-B14F-4D97-AF65-F5344CB8AC3E}">
        <p14:creationId xmlns:p14="http://schemas.microsoft.com/office/powerpoint/2010/main" val="3180299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2" y="286604"/>
            <a:ext cx="9793633" cy="968440"/>
          </a:xfrm>
        </p:spPr>
        <p:txBody>
          <a:bodyPr>
            <a:noAutofit/>
          </a:bodyPr>
          <a:lstStyle/>
          <a:p>
            <a:r>
              <a:rPr lang="tr-TR" sz="3600" b="1" dirty="0"/>
              <a:t>ÇEVRE KORUMA / </a:t>
            </a:r>
            <a:r>
              <a:rPr lang="tr-TR" sz="3600" b="1" dirty="0" smtClean="0"/>
              <a:t>Doğa Kirliliği / </a:t>
            </a:r>
            <a:r>
              <a:rPr lang="tr-TR" sz="3600" b="1" dirty="0"/>
              <a:t> </a:t>
            </a:r>
            <a:r>
              <a:rPr lang="es-ES" sz="3600" b="1" dirty="0"/>
              <a:t>Hava, Su ve Toprak Kavramları </a:t>
            </a:r>
            <a:endParaRPr lang="tr-TR" sz="3600" b="1" dirty="0"/>
          </a:p>
        </p:txBody>
      </p:sp>
      <p:sp>
        <p:nvSpPr>
          <p:cNvPr id="3" name="İçerik Yer Tutucusu 2"/>
          <p:cNvSpPr>
            <a:spLocks noGrp="1"/>
          </p:cNvSpPr>
          <p:nvPr>
            <p:ph idx="1"/>
          </p:nvPr>
        </p:nvSpPr>
        <p:spPr/>
        <p:txBody>
          <a:bodyPr>
            <a:normAutofit/>
          </a:bodyPr>
          <a:lstStyle/>
          <a:p>
            <a:pPr marL="0" indent="0" algn="just">
              <a:buNone/>
            </a:pPr>
            <a:r>
              <a:rPr lang="tr-TR" sz="2800" b="1" dirty="0" smtClean="0"/>
              <a:t>Hava</a:t>
            </a:r>
            <a:r>
              <a:rPr lang="tr-TR" sz="2800" dirty="0"/>
              <a:t>: Yeryüzünü saran, atmosfer tabakasını oluşturan, renksiz, kokusuz ve tatsız gaz karışımıdır. </a:t>
            </a:r>
          </a:p>
          <a:p>
            <a:pPr marL="0" indent="0" algn="just">
              <a:buNone/>
            </a:pPr>
            <a:r>
              <a:rPr lang="tr-TR" sz="2800" dirty="0"/>
              <a:t>Hava, insan ve canlıların yaşaması için hayati öneme sahiptir. İnsanın günde yaklaşık olarak 2,5 litre su, 1,5 kg besin, 10-20 m3 havaya ihtiyacı vardır. </a:t>
            </a:r>
            <a:endParaRPr lang="tr-TR" sz="2800" dirty="0" smtClean="0"/>
          </a:p>
          <a:p>
            <a:pPr marL="0" indent="0" algn="just">
              <a:buNone/>
            </a:pPr>
            <a:r>
              <a:rPr lang="tr-TR" sz="2800" dirty="0" smtClean="0"/>
              <a:t>Canlılar aç ve susuz günlerce yaşayabileceği hâlde nefes almadan birkaç dakikadan fazla duramaz. Bu yüzden doğal bileşimdeki hava, tüm canlılar için zorunlu olan yaşamsal bir haktır. Yeryüzüne yakın yerlerde havanın öz kütlesi artarken yeryüzünden uzaklaştıkça azalır. </a:t>
            </a:r>
          </a:p>
          <a:p>
            <a:pPr marL="0" indent="0" algn="just">
              <a:buNone/>
            </a:pPr>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26</a:t>
            </a:fld>
            <a:endParaRPr lang="en-US" dirty="0"/>
          </a:p>
        </p:txBody>
      </p:sp>
    </p:spTree>
    <p:extLst>
      <p:ext uri="{BB962C8B-B14F-4D97-AF65-F5344CB8AC3E}">
        <p14:creationId xmlns:p14="http://schemas.microsoft.com/office/powerpoint/2010/main" val="4012804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smtClean="0"/>
              <a:t>Doğa </a:t>
            </a:r>
            <a:r>
              <a:rPr lang="tr-TR" sz="3600" b="1" dirty="0"/>
              <a:t>Kirliliği / </a:t>
            </a:r>
            <a:r>
              <a:rPr lang="es-ES" sz="3600" b="1" dirty="0"/>
              <a:t>Hava, Su ve Toprak Kavramları </a:t>
            </a:r>
            <a:r>
              <a:rPr lang="tr-TR" sz="3600" b="1" dirty="0"/>
              <a:t/>
            </a:r>
            <a:br>
              <a:rPr lang="tr-TR" sz="3600" b="1" dirty="0"/>
            </a:b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b="1" dirty="0"/>
              <a:t>Su: </a:t>
            </a:r>
            <a:r>
              <a:rPr lang="tr-TR" sz="2800" dirty="0"/>
              <a:t>Oksijen ve hidrojenden oluşan, sıvı durumunda bulunan, kokusuz, renksiz ve tatsız maddeye su denir. </a:t>
            </a:r>
          </a:p>
          <a:p>
            <a:pPr marL="0" indent="0" algn="just">
              <a:buNone/>
            </a:pPr>
            <a:r>
              <a:rPr lang="tr-TR" sz="2800" dirty="0"/>
              <a:t>Günlük hayatta hem biz insanların hem de ayrımsız tüm canlıların hayati fonksiyonlarını sürdürmelerini sağlayan en önemli, bekli de yegâne içecektir. Su; besinlerin sindirimi, emilim ve hücrelere taşınmasında, hücre, organ ve dokuların düzenli çalışmasında, zararlı maddelerin vücuttan atılmasına, vücut ısısının denetiminde ve daha sayılamayacak kadar çok işlevde bulunur.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27</a:t>
            </a:fld>
            <a:endParaRPr lang="en-US" dirty="0"/>
          </a:p>
        </p:txBody>
      </p:sp>
    </p:spTree>
    <p:extLst>
      <p:ext uri="{BB962C8B-B14F-4D97-AF65-F5344CB8AC3E}">
        <p14:creationId xmlns:p14="http://schemas.microsoft.com/office/powerpoint/2010/main" val="3847467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a:t>
            </a:r>
            <a:r>
              <a:rPr lang="es-ES" sz="3600" b="1" dirty="0"/>
              <a:t>Hava, Su ve Toprak Kavramları</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b="1" dirty="0"/>
              <a:t>Toprak: </a:t>
            </a:r>
            <a:r>
              <a:rPr lang="tr-TR" sz="2800" dirty="0"/>
              <a:t>Üzerinde bitkiler yetişen ve kayaların, taşların parçalanması ve </a:t>
            </a:r>
            <a:r>
              <a:rPr lang="tr-TR" sz="2800" dirty="0" err="1"/>
              <a:t>bozunmasıyla</a:t>
            </a:r>
            <a:r>
              <a:rPr lang="tr-TR" sz="2800" dirty="0"/>
              <a:t> meydana gelen yeryüzünün en üst tabakasıdır. Bütün canlılar yaşamaları için doğrudan doğruya veya dolaylı yoldan toprağa bağlıdır.</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28</a:t>
            </a:fld>
            <a:endParaRPr lang="en-US" dirty="0"/>
          </a:p>
        </p:txBody>
      </p:sp>
      <p:pic>
        <p:nvPicPr>
          <p:cNvPr id="7" name="Resim 6"/>
          <p:cNvPicPr>
            <a:picLocks noChangeAspect="1"/>
          </p:cNvPicPr>
          <p:nvPr/>
        </p:nvPicPr>
        <p:blipFill>
          <a:blip r:embed="rId2"/>
          <a:stretch>
            <a:fillRect/>
          </a:stretch>
        </p:blipFill>
        <p:spPr>
          <a:xfrm>
            <a:off x="7833816" y="3567355"/>
            <a:ext cx="3321868" cy="2301739"/>
          </a:xfrm>
          <a:prstGeom prst="rect">
            <a:avLst/>
          </a:prstGeom>
        </p:spPr>
      </p:pic>
    </p:spTree>
    <p:extLst>
      <p:ext uri="{BB962C8B-B14F-4D97-AF65-F5344CB8AC3E}">
        <p14:creationId xmlns:p14="http://schemas.microsoft.com/office/powerpoint/2010/main" val="2819930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a:t>
            </a:r>
            <a:r>
              <a:rPr lang="tr-TR" sz="3600" b="1" dirty="0" smtClean="0"/>
              <a:t>Hava </a:t>
            </a:r>
            <a:r>
              <a:rPr lang="tr-TR" sz="3600" b="1" dirty="0"/>
              <a:t>Kirliliğinin Sebepleri</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smtClean="0"/>
              <a:t>Türkiye’de </a:t>
            </a:r>
            <a:r>
              <a:rPr lang="tr-TR" sz="2800" dirty="0"/>
              <a:t>hızlı sanayileşme ve şehirleşme hareketleri, Cumhuriyet devrinde kendini daha belirgin olarak hissettirmeye başlamış, bilhassa 1950’lerden sonra sanayileşme, şehirleşme ve hızlı nüfus artışı, köyden şehre göç, çarpık şehirleşme (gecekondulaşma ve plansız şehirleşme) gözle görülür olumsuzluğu beraberinde getirmiştir. Bütün bu zincirleme olayların sonucunda çevrede bozulmalar başlamıştır. Bu bozulma olayı öncelikle kendini havada hissettirmiştir.</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29</a:t>
            </a:fld>
            <a:endParaRPr lang="en-US" dirty="0"/>
          </a:p>
        </p:txBody>
      </p:sp>
    </p:spTree>
    <p:extLst>
      <p:ext uri="{BB962C8B-B14F-4D97-AF65-F5344CB8AC3E}">
        <p14:creationId xmlns:p14="http://schemas.microsoft.com/office/powerpoint/2010/main" val="1471652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354842" y="5278271"/>
            <a:ext cx="7357502" cy="644857"/>
          </a:xfrm>
        </p:spPr>
        <p:txBody>
          <a:bodyPr>
            <a:noAutofit/>
          </a:bodyPr>
          <a:lstStyle/>
          <a:p>
            <a:r>
              <a:rPr lang="tr-TR" sz="4000" b="1" dirty="0" smtClean="0"/>
              <a:t>1. ÇEVRE</a:t>
            </a:r>
            <a:endParaRPr lang="tr-TR" sz="4000" b="1" dirty="0"/>
          </a:p>
        </p:txBody>
      </p:sp>
      <p:sp>
        <p:nvSpPr>
          <p:cNvPr id="5" name="Veri Yer Tutucusu 4"/>
          <p:cNvSpPr>
            <a:spLocks noGrp="1"/>
          </p:cNvSpPr>
          <p:nvPr>
            <p:ph type="dt" sz="half" idx="10"/>
          </p:nvPr>
        </p:nvSpPr>
        <p:spPr>
          <a:xfrm>
            <a:off x="6884896" y="6332052"/>
            <a:ext cx="5048920" cy="365125"/>
          </a:xfrm>
        </p:spPr>
        <p:txBody>
          <a:bodyPr/>
          <a:lstStyle/>
          <a:p>
            <a:fld id="{154A893B-3590-4C24-AB37-020C3157D363}" type="datetime1">
              <a:rPr lang="tr-TR" smtClean="0"/>
              <a:t>15.04.2016</a:t>
            </a:fld>
            <a:endParaRPr lang="en-US" dirty="0"/>
          </a:p>
        </p:txBody>
      </p:sp>
      <p:sp>
        <p:nvSpPr>
          <p:cNvPr id="6" name="Altbilgi Yer Tutucusu 5"/>
          <p:cNvSpPr>
            <a:spLocks noGrp="1"/>
          </p:cNvSpPr>
          <p:nvPr>
            <p:ph type="ftr" sz="quarter" idx="11"/>
          </p:nvPr>
        </p:nvSpPr>
        <p:spPr/>
        <p:txBody>
          <a:bodyPr/>
          <a:lstStyle/>
          <a:p>
            <a:r>
              <a:rPr lang="en-US" smtClean="0"/>
              <a:t>ÇEVRE KORUMA / Öğr.Gör. Caner BULUT</a:t>
            </a:r>
            <a:endParaRPr lang="en-US" dirty="0"/>
          </a:p>
        </p:txBody>
      </p:sp>
      <p:sp>
        <p:nvSpPr>
          <p:cNvPr id="7" name="Slayt Numarası Yer Tutucusu 6"/>
          <p:cNvSpPr>
            <a:spLocks noGrp="1"/>
          </p:cNvSpPr>
          <p:nvPr>
            <p:ph type="sldNum" sz="quarter" idx="12"/>
          </p:nvPr>
        </p:nvSpPr>
        <p:spPr/>
        <p:txBody>
          <a:bodyPr/>
          <a:lstStyle/>
          <a:p>
            <a:fld id="{4FAB73BC-B049-4115-A692-8D63A059BFB8}" type="slidenum">
              <a:rPr lang="en-US" smtClean="0"/>
              <a:t>3</a:t>
            </a:fld>
            <a:endParaRPr lang="en-US" dirty="0"/>
          </a:p>
        </p:txBody>
      </p:sp>
      <p:pic>
        <p:nvPicPr>
          <p:cNvPr id="8" name="İçerik Yer Tutucusu 3"/>
          <p:cNvPicPr>
            <a:picLocks noChangeAspect="1"/>
          </p:cNvPicPr>
          <p:nvPr/>
        </p:nvPicPr>
        <p:blipFill>
          <a:blip r:embed="rId2"/>
          <a:stretch>
            <a:fillRect/>
          </a:stretch>
        </p:blipFill>
        <p:spPr>
          <a:xfrm>
            <a:off x="4667534" y="495413"/>
            <a:ext cx="4899547" cy="4464722"/>
          </a:xfrm>
          <a:prstGeom prst="rect">
            <a:avLst/>
          </a:prstGeom>
        </p:spPr>
      </p:pic>
    </p:spTree>
    <p:extLst>
      <p:ext uri="{BB962C8B-B14F-4D97-AF65-F5344CB8AC3E}">
        <p14:creationId xmlns:p14="http://schemas.microsoft.com/office/powerpoint/2010/main" val="4076754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Hava Kirliliğinin Sebepleri</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smtClean="0"/>
              <a:t>Hava </a:t>
            </a:r>
            <a:r>
              <a:rPr lang="tr-TR" sz="2800" dirty="0"/>
              <a:t>kirliliği genel anlamda sanayi kuruluşlarında meydana gelen emisyonların (dumanla çıkan gazlar) yeteri kadar önlem alınmadan atmosfere bırakılması, ulaşım araçlarından kaynaklanan egzoz gazlarının atmosfere verilmesi, çeşitli endüstri tesisleri ve konutlarda yakılan özellikle fosil yakıtlardan ortaya çıkan partikül (toz, zerrecik), duman, is, kükürt, azot oksitleri ve hidrokarbonlardan oluşmaktadır. </a:t>
            </a:r>
            <a:endParaRPr lang="tr-TR" sz="2800" dirty="0" smtClean="0"/>
          </a:p>
          <a:p>
            <a:pPr marL="0" indent="0" algn="just">
              <a:buNone/>
            </a:pPr>
            <a:r>
              <a:rPr lang="tr-TR" sz="2800" dirty="0" smtClean="0"/>
              <a:t>Ayrıca kapalı mekânlarda içilen sigara, puro ve nargile gibi zararlı maddelerin dumanı, tarlalardaki anızların (bitki saplarının) yakılması ve keyfî olarak yakılan atıkların dumanı da hava kirliğine sebep olmaktadır. </a:t>
            </a:r>
          </a:p>
          <a:p>
            <a:pPr marL="0" indent="0" algn="just">
              <a:buNone/>
            </a:pPr>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30</a:t>
            </a:fld>
            <a:endParaRPr lang="en-US" dirty="0"/>
          </a:p>
        </p:txBody>
      </p:sp>
    </p:spTree>
    <p:extLst>
      <p:ext uri="{BB962C8B-B14F-4D97-AF65-F5344CB8AC3E}">
        <p14:creationId xmlns:p14="http://schemas.microsoft.com/office/powerpoint/2010/main" val="1555034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a:t>
            </a:r>
            <a:r>
              <a:rPr lang="tr-TR" sz="3600" b="1" dirty="0" smtClean="0"/>
              <a:t>Şehirleşme </a:t>
            </a:r>
            <a:r>
              <a:rPr lang="tr-TR" sz="3600" b="1" dirty="0"/>
              <a:t>ve Konutların Isıtılması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a:t>Havayı kirleten en önemli olay, bireylerin ısınmasını sağlayan yanmadır. Fosil yakıt olarak tanınan petrol, gaz ve kömürün yakılması sırasında çıkan gazlar hava kirlenmesinin önemli sebeplerinden biridir. Hele bu yanma işi usulüne göre yapılmazsa kirletici gazlar ortama daha çok çıkmakta ve daha zararlı olmaktadır. Bilhassa enerji elde etmek, konutları ısıtmak, motorlu araçları hareket ettirmek gibi modern hayatın gereği olan faaliyetlerde görülen suni yanma olayları yanında doğal olaylar sonucu oluşan yangınlarla da hava kirliliği yaşanmaktadır</a:t>
            </a:r>
            <a:r>
              <a:rPr lang="tr-TR" sz="2800" dirty="0" smtClean="0"/>
              <a:t>.</a:t>
            </a:r>
          </a:p>
          <a:p>
            <a:pPr algn="just"/>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31</a:t>
            </a:fld>
            <a:endParaRPr lang="en-US" dirty="0"/>
          </a:p>
        </p:txBody>
      </p:sp>
      <p:pic>
        <p:nvPicPr>
          <p:cNvPr id="7" name="Resim 6"/>
          <p:cNvPicPr>
            <a:picLocks noChangeAspect="1"/>
          </p:cNvPicPr>
          <p:nvPr/>
        </p:nvPicPr>
        <p:blipFill>
          <a:blip r:embed="rId2"/>
          <a:stretch>
            <a:fillRect/>
          </a:stretch>
        </p:blipFill>
        <p:spPr>
          <a:xfrm>
            <a:off x="8925634" y="4858600"/>
            <a:ext cx="2333769" cy="1460311"/>
          </a:xfrm>
          <a:prstGeom prst="rect">
            <a:avLst/>
          </a:prstGeom>
        </p:spPr>
      </p:pic>
    </p:spTree>
    <p:extLst>
      <p:ext uri="{BB962C8B-B14F-4D97-AF65-F5344CB8AC3E}">
        <p14:creationId xmlns:p14="http://schemas.microsoft.com/office/powerpoint/2010/main" val="3703702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Şehirleşme ve Konutların Isıtılması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a:t>Yurdumuzda daha önceki yıllarda başta Ankara’da sonra İstanbul, İzmir, Bursa, Konya, Kayseri, Erzurum, Diyarbakır, Eskişehir gibi birçok şehrimizde görülen hava kirliliğinin en önemli sebebi, fosil yakıt kullanımıydı. Son yıllarda doğal gazın ülkemizde yaygın olarak kullanılması hava kirliliğine önemli ölçüde çözüm yolu olmuştur</a:t>
            </a:r>
            <a:r>
              <a:rPr lang="tr-TR" sz="2800" dirty="0" smtClean="0"/>
              <a:t>.</a:t>
            </a:r>
          </a:p>
          <a:p>
            <a:pPr marL="0" indent="0" algn="just">
              <a:buNone/>
            </a:pPr>
            <a:r>
              <a:rPr lang="tr-TR" sz="2800" dirty="0"/>
              <a:t>Yerleşim birimlerinde km²ye düşen insan sayısı, nüfus yoğunluğu olarak belirtilir. Belli bir kapasiteye hizmet götürebilen ve doğal kaynakları sınırlı olan bir yerde nüfus hızla artar ve yoğunlaşıp kapasiteyi zorlar. Bölüşme ve tüketim artacağından aşırı nüfus, hava kirlenmesinin de sebebi olarak görülmektedir.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32</a:t>
            </a:fld>
            <a:endParaRPr lang="en-US" dirty="0"/>
          </a:p>
        </p:txBody>
      </p:sp>
    </p:spTree>
    <p:extLst>
      <p:ext uri="{BB962C8B-B14F-4D97-AF65-F5344CB8AC3E}">
        <p14:creationId xmlns:p14="http://schemas.microsoft.com/office/powerpoint/2010/main" val="844865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Şehirleşme ve Konutların Isıtılması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a:t>Hızla artan nüfus, artan konut ve daha çok yakıt, daha çok kirlenme diye belirtilir. Bunun yanında nüfusun belirli noktalarda aşırı yığılması bu kirlenme olayını daha da artırmaktadır. Bir yerleşim merkezinin yüzey şekilleri, arazinin yapısı, verimliliği, yeşil alanların genişliği, doğal hayatın korunması orada olabilecek hava kirliliğini azaltır veya engeller.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33</a:t>
            </a:fld>
            <a:endParaRPr lang="en-US" dirty="0"/>
          </a:p>
        </p:txBody>
      </p:sp>
    </p:spTree>
    <p:extLst>
      <p:ext uri="{BB962C8B-B14F-4D97-AF65-F5344CB8AC3E}">
        <p14:creationId xmlns:p14="http://schemas.microsoft.com/office/powerpoint/2010/main" val="221927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a:t>
            </a:r>
            <a:r>
              <a:rPr lang="tr-TR" sz="3600" b="1" dirty="0" smtClean="0"/>
              <a:t>Endüstrileşme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a:t>Sosyal ve ekonomik sebeplerle şehir nüfusunun hızlı artışı; hızlı sanayileşmeyi, plansız ve düzensiz gelişmeleri de beraberinde getirmektedir. Hızla artan çok katlı betonarme binalar, plansız yapılaşma, yeşil alanların azlığı, mevcut alanların da imara açılması, bina ve fabrika yapımında bilinçsiz yer seçimi gibi problemler ve bunların getirdiği diğer sıkıntılar insanlığın ortak sorunu hâlini almıştır</a:t>
            </a:r>
            <a:r>
              <a:rPr lang="tr-TR" sz="2800" dirty="0" smtClean="0"/>
              <a:t>.</a:t>
            </a:r>
          </a:p>
          <a:p>
            <a:pPr marL="0" indent="0" algn="just">
              <a:buNone/>
            </a:pPr>
            <a:r>
              <a:rPr lang="tr-TR" sz="2800" dirty="0"/>
              <a:t>Kalkınma, sanayileşme ile özdeşleştiğine göre sanayileşme kaçınılmaz bir hedef olmuştur. Ancak sanayileşmenin de çevre problemlerine yol açtığı görülmüştür.</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34</a:t>
            </a:fld>
            <a:endParaRPr lang="en-US" dirty="0"/>
          </a:p>
        </p:txBody>
      </p:sp>
    </p:spTree>
    <p:extLst>
      <p:ext uri="{BB962C8B-B14F-4D97-AF65-F5344CB8AC3E}">
        <p14:creationId xmlns:p14="http://schemas.microsoft.com/office/powerpoint/2010/main" val="1634458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Endüstrileşme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a:t>Fabrikaların kuruluş yerlerinin yanlış seçimi, geri teknolojilerin kullanılması, baca gazlarının arıtılmadan atmosfere bırakılması gibi sebepler havanın kirlenmesini artırmıştır.</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35</a:t>
            </a:fld>
            <a:endParaRPr lang="en-US" dirty="0"/>
          </a:p>
        </p:txBody>
      </p:sp>
      <p:pic>
        <p:nvPicPr>
          <p:cNvPr id="7" name="Resim 6"/>
          <p:cNvPicPr>
            <a:picLocks noChangeAspect="1"/>
          </p:cNvPicPr>
          <p:nvPr/>
        </p:nvPicPr>
        <p:blipFill>
          <a:blip r:embed="rId2"/>
          <a:stretch>
            <a:fillRect/>
          </a:stretch>
        </p:blipFill>
        <p:spPr>
          <a:xfrm>
            <a:off x="1828802" y="3209772"/>
            <a:ext cx="8345004" cy="2932282"/>
          </a:xfrm>
          <a:prstGeom prst="rect">
            <a:avLst/>
          </a:prstGeom>
        </p:spPr>
      </p:pic>
    </p:spTree>
    <p:extLst>
      <p:ext uri="{BB962C8B-B14F-4D97-AF65-F5344CB8AC3E}">
        <p14:creationId xmlns:p14="http://schemas.microsoft.com/office/powerpoint/2010/main" val="1613415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a:t>
            </a:r>
            <a:r>
              <a:rPr lang="tr-TR" sz="3600" b="1" dirty="0" smtClean="0"/>
              <a:t>Motorlu </a:t>
            </a:r>
            <a:r>
              <a:rPr lang="tr-TR" sz="3600" b="1" dirty="0"/>
              <a:t>Taşıtlar </a:t>
            </a:r>
            <a:endParaRPr lang="tr-TR" sz="3600" dirty="0"/>
          </a:p>
        </p:txBody>
      </p:sp>
      <p:sp>
        <p:nvSpPr>
          <p:cNvPr id="3" name="İçerik Yer Tutucusu 2"/>
          <p:cNvSpPr>
            <a:spLocks noGrp="1"/>
          </p:cNvSpPr>
          <p:nvPr>
            <p:ph sz="half" idx="1"/>
          </p:nvPr>
        </p:nvSpPr>
        <p:spPr>
          <a:xfrm>
            <a:off x="812800" y="1600206"/>
            <a:ext cx="4659952" cy="4525963"/>
          </a:xfrm>
        </p:spPr>
        <p:txBody>
          <a:bodyPr/>
          <a:lstStyle/>
          <a:p>
            <a:pPr marL="0" indent="0" algn="just">
              <a:buNone/>
            </a:pPr>
            <a:r>
              <a:rPr lang="tr-TR" dirty="0" smtClean="0"/>
              <a:t>Gerek </a:t>
            </a:r>
            <a:r>
              <a:rPr lang="tr-TR" dirty="0"/>
              <a:t>içten gerekse dıştan yanmalı motorlarda kullanılan benzin ve mazot (motorin) gibi yakıtlar da motorda yandıktan sonra egzozlardan dışarı atık gazlar olarak çıkmaktadır.</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36</a:t>
            </a:fld>
            <a:endParaRPr lang="en-US" dirty="0"/>
          </a:p>
        </p:txBody>
      </p:sp>
      <p:pic>
        <p:nvPicPr>
          <p:cNvPr id="7" name="Resim 6"/>
          <p:cNvPicPr>
            <a:picLocks noChangeAspect="1"/>
          </p:cNvPicPr>
          <p:nvPr/>
        </p:nvPicPr>
        <p:blipFill>
          <a:blip r:embed="rId2"/>
          <a:stretch>
            <a:fillRect/>
          </a:stretch>
        </p:blipFill>
        <p:spPr>
          <a:xfrm>
            <a:off x="6400800" y="1731494"/>
            <a:ext cx="5179533" cy="4082452"/>
          </a:xfrm>
          <a:prstGeom prst="rect">
            <a:avLst/>
          </a:prstGeom>
        </p:spPr>
      </p:pic>
    </p:spTree>
    <p:extLst>
      <p:ext uri="{BB962C8B-B14F-4D97-AF65-F5344CB8AC3E}">
        <p14:creationId xmlns:p14="http://schemas.microsoft.com/office/powerpoint/2010/main" val="2528921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Motorlu Taşıtlar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b="1" dirty="0"/>
              <a:t>Hidrokarbonlar (HC): </a:t>
            </a:r>
            <a:r>
              <a:rPr lang="tr-TR" sz="2800" dirty="0"/>
              <a:t>Yakıtın iyi yanmaması ve depo dolum sırasında ortaya çıkabilir. Kanserojen etkiye sahiptir. </a:t>
            </a:r>
          </a:p>
          <a:p>
            <a:pPr marL="0" indent="0" algn="just">
              <a:buNone/>
            </a:pPr>
            <a:r>
              <a:rPr lang="tr-TR" sz="2800" b="1" dirty="0" err="1"/>
              <a:t>Karbonmonoksitler</a:t>
            </a:r>
            <a:r>
              <a:rPr lang="tr-TR" sz="2800" b="1" dirty="0"/>
              <a:t> (CO): </a:t>
            </a:r>
            <a:r>
              <a:rPr lang="tr-TR" sz="2800" dirty="0"/>
              <a:t>Yakıtın eksik yanması sonucu ortaya çıkar, renksiz, kokusuz ve tatsız olup havada %0 3 oranında öldürücüdür. Benzinli araçlar rölantide veya kapalı ortamda ortaya </a:t>
            </a:r>
            <a:r>
              <a:rPr lang="tr-TR" sz="2800" dirty="0" err="1"/>
              <a:t>karbonmonoksit</a:t>
            </a:r>
            <a:r>
              <a:rPr lang="tr-TR" sz="2800" dirty="0"/>
              <a:t> çıkarır. Atmosferde kendiliğinden </a:t>
            </a:r>
            <a:r>
              <a:rPr lang="tr-TR" sz="2800" dirty="0" err="1"/>
              <a:t>karbondiokside</a:t>
            </a:r>
            <a:r>
              <a:rPr lang="tr-TR" sz="2800" dirty="0"/>
              <a:t> dönüşür.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37</a:t>
            </a:fld>
            <a:endParaRPr lang="en-US" dirty="0"/>
          </a:p>
        </p:txBody>
      </p:sp>
    </p:spTree>
    <p:extLst>
      <p:ext uri="{BB962C8B-B14F-4D97-AF65-F5344CB8AC3E}">
        <p14:creationId xmlns:p14="http://schemas.microsoft.com/office/powerpoint/2010/main" val="7464360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Motorlu Taşıtlar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b="1" dirty="0"/>
              <a:t>Azot oksitler (NOX): </a:t>
            </a:r>
            <a:r>
              <a:rPr lang="tr-TR" sz="2800" dirty="0"/>
              <a:t>Renksiz, kokusuz ve tatsız olup motordaki yüksek sıcaklık nedeniyle ortaya çıkar. Havada azot dioksite dönüşür. Azot dioksitin akciğeri tahrip eden kan yapısını bozucu etkileri bulunmaktadır. </a:t>
            </a:r>
          </a:p>
          <a:p>
            <a:pPr marL="0" indent="0" algn="just">
              <a:buNone/>
            </a:pPr>
            <a:r>
              <a:rPr lang="tr-TR" sz="2800" b="1" dirty="0"/>
              <a:t>Kurşun oksitler (</a:t>
            </a:r>
            <a:r>
              <a:rPr lang="tr-TR" sz="2800" b="1" dirty="0" err="1"/>
              <a:t>PbOX</a:t>
            </a:r>
            <a:r>
              <a:rPr lang="tr-TR" sz="2800" b="1" dirty="0"/>
              <a:t>): </a:t>
            </a:r>
            <a:r>
              <a:rPr lang="tr-TR" sz="2800" dirty="0"/>
              <a:t>Benzinli araçların egzozundan çıkar. Fazlası vücutta birikir. Kan, beyin, sinir ve akciğerlere zarar verir. </a:t>
            </a:r>
            <a:endParaRPr lang="tr-TR" sz="2800" dirty="0" smtClean="0"/>
          </a:p>
          <a:p>
            <a:pPr marL="0" indent="0" algn="just">
              <a:buNone/>
            </a:pPr>
            <a:r>
              <a:rPr lang="tr-TR" sz="2800" b="1" dirty="0"/>
              <a:t>Kükürt dioksit (SO2): </a:t>
            </a:r>
            <a:r>
              <a:rPr lang="tr-TR" sz="2800" dirty="0"/>
              <a:t>Yakıt içindeki kükürt yanarken SO2ye dönüşür. Bu SO2 de su buharı ile birleşir. Sülfürik asit ve kükürt bileşikleri insan ve çevreye oldukça zararlıdır.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38</a:t>
            </a:fld>
            <a:endParaRPr lang="en-US" dirty="0"/>
          </a:p>
        </p:txBody>
      </p:sp>
    </p:spTree>
    <p:extLst>
      <p:ext uri="{BB962C8B-B14F-4D97-AF65-F5344CB8AC3E}">
        <p14:creationId xmlns:p14="http://schemas.microsoft.com/office/powerpoint/2010/main" val="36590892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a:t>
            </a:r>
            <a:r>
              <a:rPr lang="tr-TR" sz="3600" b="1" dirty="0" smtClean="0"/>
              <a:t>Atmosferik </a:t>
            </a:r>
            <a:r>
              <a:rPr lang="tr-TR" sz="3600" b="1" dirty="0"/>
              <a:t>Özellikler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a:t>Atmosferik olaylar da hava kirliliğini büyük ölçüde etkileyen unsurlardan biridir. </a:t>
            </a:r>
          </a:p>
          <a:p>
            <a:pPr marL="0" indent="0" algn="just">
              <a:buNone/>
            </a:pPr>
            <a:r>
              <a:rPr lang="tr-TR" sz="2800" dirty="0"/>
              <a:t>Havayı kirletici unsurların kaynağından çıktıktan sonra atmosfere karışarak dağılması veya havada asılı olarak kalması meteorolojik olaylarla doğrudan ve çok yakından ilgilidir. </a:t>
            </a:r>
          </a:p>
          <a:p>
            <a:pPr marL="0" indent="0" algn="just">
              <a:buNone/>
            </a:pPr>
            <a:r>
              <a:rPr lang="tr-TR" sz="2800" dirty="0"/>
              <a:t>Bu meteorolojik olaylar sıcaklık, sis, </a:t>
            </a:r>
            <a:r>
              <a:rPr lang="tr-TR" sz="2800" dirty="0" err="1"/>
              <a:t>inverziyon</a:t>
            </a:r>
            <a:r>
              <a:rPr lang="tr-TR" sz="2800" dirty="0"/>
              <a:t>, rüzgâr, nem, yağış ve basınç faktörleridir. Ayrıca </a:t>
            </a:r>
            <a:r>
              <a:rPr lang="tr-TR" sz="2800" dirty="0" err="1"/>
              <a:t>topoğrafik</a:t>
            </a:r>
            <a:r>
              <a:rPr lang="tr-TR" sz="2800" dirty="0"/>
              <a:t> özellikler de kirlenmeyi artıran ya da azaltan özellikleriyle dikkat çeker.</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39</a:t>
            </a:fld>
            <a:endParaRPr lang="en-US" dirty="0"/>
          </a:p>
        </p:txBody>
      </p:sp>
    </p:spTree>
    <p:extLst>
      <p:ext uri="{BB962C8B-B14F-4D97-AF65-F5344CB8AC3E}">
        <p14:creationId xmlns:p14="http://schemas.microsoft.com/office/powerpoint/2010/main" val="2222289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8"/>
          <p:cNvSpPr>
            <a:spLocks noGrp="1"/>
          </p:cNvSpPr>
          <p:nvPr>
            <p:ph type="title"/>
          </p:nvPr>
        </p:nvSpPr>
        <p:spPr/>
        <p:txBody>
          <a:bodyPr>
            <a:normAutofit/>
          </a:bodyPr>
          <a:lstStyle/>
          <a:p>
            <a:r>
              <a:rPr lang="tr-TR" sz="3600" dirty="0"/>
              <a:t>ÇEVRE KORUMA </a:t>
            </a:r>
            <a:r>
              <a:rPr lang="tr-TR" sz="3600" dirty="0" smtClean="0"/>
              <a:t>/ Çevre</a:t>
            </a:r>
            <a:endParaRPr lang="tr-TR" sz="3600" dirty="0"/>
          </a:p>
        </p:txBody>
      </p:sp>
      <p:sp>
        <p:nvSpPr>
          <p:cNvPr id="10" name="İçerik Yer Tutucusu 9"/>
          <p:cNvSpPr>
            <a:spLocks noGrp="1"/>
          </p:cNvSpPr>
          <p:nvPr>
            <p:ph idx="1"/>
          </p:nvPr>
        </p:nvSpPr>
        <p:spPr>
          <a:xfrm>
            <a:off x="1097280" y="1763846"/>
            <a:ext cx="8933824" cy="4023360"/>
          </a:xfrm>
        </p:spPr>
        <p:txBody>
          <a:bodyPr>
            <a:noAutofit/>
          </a:bodyPr>
          <a:lstStyle/>
          <a:p>
            <a:pPr marL="0" indent="0" algn="just">
              <a:buNone/>
            </a:pPr>
            <a:r>
              <a:rPr lang="tr-TR" sz="2800" dirty="0" smtClean="0"/>
              <a:t>Çevre</a:t>
            </a:r>
            <a:r>
              <a:rPr lang="tr-TR" sz="2800" dirty="0"/>
              <a:t>, insanların ve diğer canlıların yaşamları boyunca ilişkilerini sürdürdükleri ve karşılıklı olarak etkileşim içinde bulundukları, fiziki, biyolojik, sosyal, ekonomik ve kültürel ortamdır. Kısaca canlı varlıkları etkileyen dış tesirlerin tümüne çevre denir</a:t>
            </a:r>
            <a:r>
              <a:rPr lang="tr-TR" sz="2800" dirty="0" smtClean="0"/>
              <a:t>.</a:t>
            </a:r>
          </a:p>
          <a:p>
            <a:pPr marL="0" indent="0" algn="just">
              <a:buNone/>
            </a:pPr>
            <a:r>
              <a:rPr lang="tr-TR" sz="2800" dirty="0" smtClean="0"/>
              <a:t>Çevre </a:t>
            </a:r>
            <a:r>
              <a:rPr lang="tr-TR" sz="2800" dirty="0"/>
              <a:t>geleceğimiz için çok önemli katkılarda bulunur. Çevremizi kontrol altında tutamazsak bu bizim için ilerde pişman olunacak bir duruma gelir. Yaşam ve çevre, birbirlerine bağlı iki önemli yaşam çerçevesidir. </a:t>
            </a:r>
          </a:p>
        </p:txBody>
      </p:sp>
      <p:sp>
        <p:nvSpPr>
          <p:cNvPr id="11" name="Veri Yer Tutucusu 10"/>
          <p:cNvSpPr>
            <a:spLocks noGrp="1"/>
          </p:cNvSpPr>
          <p:nvPr>
            <p:ph type="dt" sz="half" idx="10"/>
          </p:nvPr>
        </p:nvSpPr>
        <p:spPr/>
        <p:txBody>
          <a:bodyPr/>
          <a:lstStyle/>
          <a:p>
            <a:fld id="{67BCBE2D-8279-40DA-86DD-AE0B43A760F2}" type="datetime1">
              <a:rPr lang="tr-TR" smtClean="0"/>
              <a:t>15.04.2016</a:t>
            </a:fld>
            <a:endParaRPr lang="en-US" dirty="0"/>
          </a:p>
        </p:txBody>
      </p:sp>
      <p:sp>
        <p:nvSpPr>
          <p:cNvPr id="12" name="Altbilgi Yer Tutucusu 11"/>
          <p:cNvSpPr>
            <a:spLocks noGrp="1"/>
          </p:cNvSpPr>
          <p:nvPr>
            <p:ph type="ftr" sz="quarter" idx="11"/>
          </p:nvPr>
        </p:nvSpPr>
        <p:spPr/>
        <p:txBody>
          <a:bodyPr/>
          <a:lstStyle/>
          <a:p>
            <a:r>
              <a:rPr lang="en-US" smtClean="0"/>
              <a:t>ÇEVRE KORUMA / Öğr.Gör. Caner BULUT</a:t>
            </a:r>
            <a:endParaRPr lang="en-US" dirty="0"/>
          </a:p>
        </p:txBody>
      </p:sp>
      <p:sp>
        <p:nvSpPr>
          <p:cNvPr id="13" name="Slayt Numarası Yer Tutucusu 12"/>
          <p:cNvSpPr>
            <a:spLocks noGrp="1"/>
          </p:cNvSpPr>
          <p:nvPr>
            <p:ph type="sldNum" sz="quarter" idx="12"/>
          </p:nvPr>
        </p:nvSpPr>
        <p:spPr/>
        <p:txBody>
          <a:bodyPr/>
          <a:lstStyle/>
          <a:p>
            <a:fld id="{6113E31D-E2AB-40D1-8B51-AFA5AFEF393A}" type="slidenum">
              <a:rPr lang="en-US" smtClean="0"/>
              <a:t>4</a:t>
            </a:fld>
            <a:endParaRPr lang="en-US" dirty="0"/>
          </a:p>
        </p:txBody>
      </p:sp>
    </p:spTree>
    <p:extLst>
      <p:ext uri="{BB962C8B-B14F-4D97-AF65-F5344CB8AC3E}">
        <p14:creationId xmlns:p14="http://schemas.microsoft.com/office/powerpoint/2010/main" val="9488848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a:t>
            </a:r>
            <a:r>
              <a:rPr lang="tr-TR" sz="3600" b="1" dirty="0" smtClean="0"/>
              <a:t>/</a:t>
            </a:r>
            <a:r>
              <a:rPr lang="tr-TR" sz="3600" b="1" dirty="0"/>
              <a:t> Hava Kirliliğinin İnsan ve Çevreye Etkileri </a:t>
            </a:r>
            <a:endParaRPr lang="tr-TR" sz="3600"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v"/>
            </a:pPr>
            <a:r>
              <a:rPr lang="tr-TR" sz="2800" b="1" dirty="0" smtClean="0"/>
              <a:t> İnsan </a:t>
            </a:r>
            <a:r>
              <a:rPr lang="tr-TR" sz="2800" b="1" dirty="0"/>
              <a:t>Sağlığına Etkileri </a:t>
            </a:r>
            <a:endParaRPr lang="tr-TR" sz="2800" dirty="0"/>
          </a:p>
          <a:p>
            <a:pPr marL="0" indent="0" algn="just">
              <a:buNone/>
            </a:pPr>
            <a:r>
              <a:rPr lang="tr-TR" sz="2800" dirty="0"/>
              <a:t>Kullandığımız yakıtlardan kül ve zehirli gaz gibi atıklar açığa çıkar. Baca ve egzozlardan çıkan zehirli gazların birleşmesi sonucu asit yağmurları oluşur. Asit yağmurları temas ettiği bitki örtüsünün yok olmasına, insanlarda deri ve akciğer hastalıklarına neden olur. Çevre kirliliğini azaltmak için yüksek kalorili, kül ve zehirli gaz çıkışı az olan yakıtlar (doğal gaz, taş kömürü) kullanılmalıdır.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40</a:t>
            </a:fld>
            <a:endParaRPr lang="en-US" dirty="0"/>
          </a:p>
        </p:txBody>
      </p:sp>
    </p:spTree>
    <p:extLst>
      <p:ext uri="{BB962C8B-B14F-4D97-AF65-F5344CB8AC3E}">
        <p14:creationId xmlns:p14="http://schemas.microsoft.com/office/powerpoint/2010/main" val="125928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Hava Kirliliğinin İnsan ve Çevreye Etkileri </a:t>
            </a:r>
            <a:endParaRPr lang="tr-TR" sz="3600" dirty="0"/>
          </a:p>
        </p:txBody>
      </p:sp>
      <p:sp>
        <p:nvSpPr>
          <p:cNvPr id="3" name="İçerik Yer Tutucusu 2"/>
          <p:cNvSpPr>
            <a:spLocks noGrp="1"/>
          </p:cNvSpPr>
          <p:nvPr>
            <p:ph idx="1"/>
          </p:nvPr>
        </p:nvSpPr>
        <p:spPr/>
        <p:txBody>
          <a:bodyPr>
            <a:noAutofit/>
          </a:bodyPr>
          <a:lstStyle/>
          <a:p>
            <a:pPr marL="0" indent="0" algn="just">
              <a:buNone/>
            </a:pPr>
            <a:r>
              <a:rPr lang="tr-TR" sz="2800" dirty="0" smtClean="0"/>
              <a:t>Hava </a:t>
            </a:r>
            <a:r>
              <a:rPr lang="tr-TR" sz="2800" dirty="0"/>
              <a:t>kirliliğinin insan sağlığına etkisi, öksürük ve bronşitten tutun da kalp hastalığı ve akciğer kanserine kadar değişmektedir. Kirliliğin olumsuz etkileri sağlıklı kişilerde bile gözlenmekle birlikte bazı duyarlı gruplar daha kolay etkilenmekte ve daha ciddi sorunlar ortaya çıkmaktadır. Bu gruplardan biri yaşlılardır. Fizyolojik kapasitesi ve fizyolojik savunma mekanizması fonksiyonlarındaki azalma, kronik hastalıklardaki artma nedeniyle yaşlılar normal popülasyondan daha duyarlıdır.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41</a:t>
            </a:fld>
            <a:endParaRPr lang="en-US" dirty="0"/>
          </a:p>
        </p:txBody>
      </p:sp>
    </p:spTree>
    <p:extLst>
      <p:ext uri="{BB962C8B-B14F-4D97-AF65-F5344CB8AC3E}">
        <p14:creationId xmlns:p14="http://schemas.microsoft.com/office/powerpoint/2010/main" val="2142980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Hava Kirliliğinin İnsan ve Çevreye Etkileri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a:t>Uluslararası “Kyoto Protokolü” sera etkisi yaratan gazların salınımlarını (emisyon) kısmak üzere sanayileşmiş ülkelere çeşitli hedefler belirleyen uluslararası bir anlaşmadır. </a:t>
            </a:r>
          </a:p>
          <a:p>
            <a:pPr marL="0" indent="0" algn="just">
              <a:buNone/>
            </a:pPr>
            <a:r>
              <a:rPr lang="tr-TR" sz="2800" dirty="0"/>
              <a:t>Sera etkisi yaratan gazlar, kısmi de olsa küresel ısınmanın yani küresel ısının yeryüzündeki hayatı tehdit edecek derecede artmasının nedenleri arasında gösteriliyor. Ancak protokolde ABD, Çin ve Hindistan gibi atmosferi en çok kirleten ülkelerin imzası bulunmamaktadır.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42</a:t>
            </a:fld>
            <a:endParaRPr lang="en-US" dirty="0"/>
          </a:p>
        </p:txBody>
      </p:sp>
    </p:spTree>
    <p:extLst>
      <p:ext uri="{BB962C8B-B14F-4D97-AF65-F5344CB8AC3E}">
        <p14:creationId xmlns:p14="http://schemas.microsoft.com/office/powerpoint/2010/main" val="23307317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Hava Kirliliğinin İnsan ve Çevreye Etkileri </a:t>
            </a:r>
            <a:endParaRPr lang="tr-TR" sz="3600" dirty="0"/>
          </a:p>
        </p:txBody>
      </p:sp>
      <p:sp>
        <p:nvSpPr>
          <p:cNvPr id="3" name="İçerik Yer Tutucusu 2"/>
          <p:cNvSpPr>
            <a:spLocks noGrp="1"/>
          </p:cNvSpPr>
          <p:nvPr>
            <p:ph sz="half" idx="1"/>
          </p:nvPr>
        </p:nvSpPr>
        <p:spPr>
          <a:xfrm>
            <a:off x="812800" y="1600206"/>
            <a:ext cx="5447323" cy="4525963"/>
          </a:xfrm>
        </p:spPr>
        <p:txBody>
          <a:bodyPr/>
          <a:lstStyle/>
          <a:p>
            <a:pPr marL="0" indent="0" algn="just">
              <a:buNone/>
            </a:pPr>
            <a:r>
              <a:rPr lang="tr-TR" dirty="0" smtClean="0"/>
              <a:t>Doha </a:t>
            </a:r>
            <a:r>
              <a:rPr lang="tr-TR" dirty="0"/>
              <a:t>Konferansı'nda ayrıca 2015 yılında tüm ülkeleri kapsayan ve Kyoto Protokolü'nün yerini alacak daha geniş çaplı bir antlaşma benimsenmesi planı üzerinde de çalışmalar yapılmaktadır </a:t>
            </a:r>
          </a:p>
        </p:txBody>
      </p:sp>
      <p:pic>
        <p:nvPicPr>
          <p:cNvPr id="8" name="İçerik Yer Tutucusu 7"/>
          <p:cNvPicPr>
            <a:picLocks noGrp="1" noChangeAspect="1"/>
          </p:cNvPicPr>
          <p:nvPr>
            <p:ph sz="half" idx="2"/>
          </p:nvPr>
        </p:nvPicPr>
        <p:blipFill>
          <a:blip r:embed="rId2"/>
          <a:stretch>
            <a:fillRect/>
          </a:stretch>
        </p:blipFill>
        <p:spPr>
          <a:xfrm>
            <a:off x="7216082" y="1947963"/>
            <a:ext cx="3782372" cy="3397760"/>
          </a:xfrm>
          <a:prstGeom prst="rect">
            <a:avLst/>
          </a:prstGeom>
        </p:spPr>
      </p:pic>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43</a:t>
            </a:fld>
            <a:endParaRPr lang="en-US" dirty="0"/>
          </a:p>
        </p:txBody>
      </p:sp>
    </p:spTree>
    <p:extLst>
      <p:ext uri="{BB962C8B-B14F-4D97-AF65-F5344CB8AC3E}">
        <p14:creationId xmlns:p14="http://schemas.microsoft.com/office/powerpoint/2010/main" val="37587609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a:t>
            </a:r>
            <a:r>
              <a:rPr lang="tr-TR" sz="3600" b="1" dirty="0" smtClean="0"/>
              <a:t>/</a:t>
            </a:r>
            <a:r>
              <a:rPr lang="tr-TR" sz="3600" b="1" dirty="0"/>
              <a:t> Tabiata Etkileri </a:t>
            </a:r>
            <a:endParaRPr lang="tr-TR" sz="3600" dirty="0"/>
          </a:p>
        </p:txBody>
      </p:sp>
      <p:sp>
        <p:nvSpPr>
          <p:cNvPr id="8" name="İçerik Yer Tutucusu 7"/>
          <p:cNvSpPr>
            <a:spLocks noGrp="1"/>
          </p:cNvSpPr>
          <p:nvPr>
            <p:ph idx="1"/>
          </p:nvPr>
        </p:nvSpPr>
        <p:spPr/>
        <p:txBody>
          <a:bodyPr>
            <a:noAutofit/>
          </a:bodyPr>
          <a:lstStyle/>
          <a:p>
            <a:pPr marL="0" indent="0" algn="just">
              <a:buNone/>
            </a:pPr>
            <a:r>
              <a:rPr lang="tr-TR" sz="2800" b="1" dirty="0" smtClean="0"/>
              <a:t>Sera</a:t>
            </a:r>
            <a:r>
              <a:rPr lang="tr-TR" sz="2800" b="1" dirty="0"/>
              <a:t>: </a:t>
            </a:r>
            <a:r>
              <a:rPr lang="tr-TR" sz="2800" dirty="0"/>
              <a:t>Güneş ışınlarının içerisine girmesine izin vererek ısının dışarıya kaçmasını sınırlayan ve iç ortamın dış ortama göre daha sıcak olmasını sağlayan sisteme </a:t>
            </a:r>
            <a:r>
              <a:rPr lang="tr-TR" sz="2800" b="1" dirty="0"/>
              <a:t>sera </a:t>
            </a:r>
            <a:r>
              <a:rPr lang="tr-TR" sz="2800" dirty="0"/>
              <a:t>denir. </a:t>
            </a:r>
          </a:p>
          <a:p>
            <a:pPr marL="0" indent="0" algn="just">
              <a:buNone/>
            </a:pPr>
            <a:r>
              <a:rPr lang="tr-TR" sz="2800" dirty="0" smtClean="0"/>
              <a:t> </a:t>
            </a:r>
            <a:r>
              <a:rPr lang="tr-TR" sz="2800" b="1" dirty="0"/>
              <a:t>Sera etkisi: </a:t>
            </a:r>
            <a:r>
              <a:rPr lang="tr-TR" sz="2800" dirty="0"/>
              <a:t>Yer atmosferinde su buharının da içerisinde bulunduğu sera gazı olarak adlandırılan gazlar, güneşten alınan enerjinin bir kısmının uzaya tekrar dönmesini önler. Böylece yer yüzeyinin olduğundan daha fazla ısınmasına sebep olur. Bu olaya </a:t>
            </a:r>
            <a:r>
              <a:rPr lang="tr-TR" sz="2800" b="1" dirty="0"/>
              <a:t>sera etkisi </a:t>
            </a:r>
            <a:r>
              <a:rPr lang="tr-TR" sz="2800" dirty="0"/>
              <a:t>denir. </a:t>
            </a:r>
          </a:p>
          <a:p>
            <a:pPr marL="0" indent="0" algn="just">
              <a:buNone/>
            </a:pPr>
            <a:r>
              <a:rPr lang="tr-TR" sz="2800" b="1" dirty="0" smtClean="0"/>
              <a:t>Sera </a:t>
            </a:r>
            <a:r>
              <a:rPr lang="tr-TR" sz="2800" b="1" dirty="0"/>
              <a:t>gazı: </a:t>
            </a:r>
            <a:r>
              <a:rPr lang="tr-TR" sz="2800" dirty="0"/>
              <a:t>Atmosferde kısa dalgalı güneş radyasyonunu geçirme buna karşılık yerden atmosfere yayılan uzun dalgalı radyasyonu tutabilme özelliklerine sahip gazlara da sera gazı denir. </a:t>
            </a:r>
          </a:p>
          <a:p>
            <a:pPr algn="just"/>
            <a:endParaRPr lang="tr-TR" sz="2800" dirty="0"/>
          </a:p>
        </p:txBody>
      </p:sp>
      <p:sp>
        <p:nvSpPr>
          <p:cNvPr id="5" name="Veri Yer Tutucusu 4"/>
          <p:cNvSpPr>
            <a:spLocks noGrp="1"/>
          </p:cNvSpPr>
          <p:nvPr>
            <p:ph type="dt" sz="half" idx="10"/>
          </p:nvPr>
        </p:nvSpPr>
        <p:spPr/>
        <p:txBody>
          <a:bodyPr/>
          <a:lstStyle/>
          <a:p>
            <a:fld id="{154A893B-3590-4C24-AB37-020C3157D363}" type="datetime1">
              <a:rPr lang="tr-TR" smtClean="0"/>
              <a:t>15.04.2016</a:t>
            </a:fld>
            <a:endParaRPr lang="en-US" dirty="0"/>
          </a:p>
        </p:txBody>
      </p:sp>
      <p:sp>
        <p:nvSpPr>
          <p:cNvPr id="6" name="Altbilgi Yer Tutucusu 5"/>
          <p:cNvSpPr>
            <a:spLocks noGrp="1"/>
          </p:cNvSpPr>
          <p:nvPr>
            <p:ph type="ftr" sz="quarter" idx="11"/>
          </p:nvPr>
        </p:nvSpPr>
        <p:spPr/>
        <p:txBody>
          <a:bodyPr/>
          <a:lstStyle/>
          <a:p>
            <a:r>
              <a:rPr lang="en-US" smtClean="0"/>
              <a:t>ÇEVRE KORUMA / Öğr.Gör. Caner BULUT</a:t>
            </a:r>
            <a:endParaRPr lang="en-US" dirty="0"/>
          </a:p>
        </p:txBody>
      </p:sp>
      <p:sp>
        <p:nvSpPr>
          <p:cNvPr id="7" name="Slayt Numarası Yer Tutucusu 6"/>
          <p:cNvSpPr>
            <a:spLocks noGrp="1"/>
          </p:cNvSpPr>
          <p:nvPr>
            <p:ph type="sldNum" sz="quarter" idx="12"/>
          </p:nvPr>
        </p:nvSpPr>
        <p:spPr/>
        <p:txBody>
          <a:bodyPr/>
          <a:lstStyle/>
          <a:p>
            <a:fld id="{4FAB73BC-B049-4115-A692-8D63A059BFB8}" type="slidenum">
              <a:rPr lang="en-US" smtClean="0"/>
              <a:t>44</a:t>
            </a:fld>
            <a:endParaRPr lang="en-US" dirty="0"/>
          </a:p>
        </p:txBody>
      </p:sp>
    </p:spTree>
    <p:extLst>
      <p:ext uri="{BB962C8B-B14F-4D97-AF65-F5344CB8AC3E}">
        <p14:creationId xmlns:p14="http://schemas.microsoft.com/office/powerpoint/2010/main" val="6083345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a:t>
            </a:r>
            <a:r>
              <a:rPr lang="tr-TR" sz="3600" b="1" dirty="0" smtClean="0"/>
              <a:t>/</a:t>
            </a:r>
            <a:r>
              <a:rPr lang="tr-TR" sz="3600" b="1" dirty="0"/>
              <a:t> Hava Kirliliğini Önleme Çalışmaları </a:t>
            </a:r>
            <a:endParaRPr lang="tr-TR" sz="3600"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800" dirty="0" smtClean="0"/>
              <a:t>Sanayi </a:t>
            </a:r>
            <a:r>
              <a:rPr lang="tr-TR" sz="2800" dirty="0"/>
              <a:t>tesislerinin bacalarına filtre takılması sağlanmalıdır. </a:t>
            </a:r>
          </a:p>
          <a:p>
            <a:pPr algn="just">
              <a:buFont typeface="Wingdings" panose="05000000000000000000" pitchFamily="2" charset="2"/>
              <a:buChar char="Ø"/>
            </a:pPr>
            <a:r>
              <a:rPr lang="tr-TR" sz="2800" dirty="0" smtClean="0"/>
              <a:t>Evleri </a:t>
            </a:r>
            <a:r>
              <a:rPr lang="tr-TR" sz="2800" dirty="0"/>
              <a:t>ısıtmak için yüksek kalorili kömürler kullanılmalı, her yıl bacalar ve soba boruları temizlenmelidir. </a:t>
            </a:r>
          </a:p>
          <a:p>
            <a:pPr algn="just">
              <a:buFont typeface="Wingdings" panose="05000000000000000000" pitchFamily="2" charset="2"/>
              <a:buChar char="Ø"/>
            </a:pPr>
            <a:r>
              <a:rPr lang="tr-TR" sz="2800" dirty="0" smtClean="0"/>
              <a:t>Pencere</a:t>
            </a:r>
            <a:r>
              <a:rPr lang="tr-TR" sz="2800" dirty="0"/>
              <a:t>, kapı ve çatıların yalıtımına önem verilmelidir. </a:t>
            </a:r>
          </a:p>
          <a:p>
            <a:pPr algn="just">
              <a:buFont typeface="Wingdings" panose="05000000000000000000" pitchFamily="2" charset="2"/>
              <a:buChar char="Ø"/>
            </a:pPr>
            <a:r>
              <a:rPr lang="tr-TR" sz="2800" dirty="0" smtClean="0"/>
              <a:t>Kullanılan </a:t>
            </a:r>
            <a:r>
              <a:rPr lang="tr-TR" sz="2800" dirty="0"/>
              <a:t>sobaların TSE belgeli olmasına dikkat edilmelidir. </a:t>
            </a:r>
          </a:p>
          <a:p>
            <a:pPr algn="just">
              <a:buFont typeface="Wingdings" panose="05000000000000000000" pitchFamily="2" charset="2"/>
              <a:buChar char="Ø"/>
            </a:pPr>
            <a:r>
              <a:rPr lang="tr-TR" sz="2800" dirty="0" smtClean="0"/>
              <a:t>Doğal </a:t>
            </a:r>
            <a:r>
              <a:rPr lang="tr-TR" sz="2800" dirty="0"/>
              <a:t>gaz kullanımı yaygınlaştırılarak özendirilmelidir. </a:t>
            </a:r>
          </a:p>
          <a:p>
            <a:pPr algn="just">
              <a:buFont typeface="Wingdings" panose="05000000000000000000" pitchFamily="2" charset="2"/>
              <a:buChar char="Ø"/>
            </a:pPr>
            <a:r>
              <a:rPr lang="tr-TR" sz="2800" dirty="0" smtClean="0"/>
              <a:t>Kalorisi </a:t>
            </a:r>
            <a:r>
              <a:rPr lang="tr-TR" sz="2800" dirty="0"/>
              <a:t>düşük olan ve havayı daha çok kirleten kaçak kömür kullanımı engellenmelidir. </a:t>
            </a:r>
          </a:p>
          <a:p>
            <a:pPr algn="just"/>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45</a:t>
            </a:fld>
            <a:endParaRPr lang="en-US" dirty="0"/>
          </a:p>
        </p:txBody>
      </p:sp>
    </p:spTree>
    <p:extLst>
      <p:ext uri="{BB962C8B-B14F-4D97-AF65-F5344CB8AC3E}">
        <p14:creationId xmlns:p14="http://schemas.microsoft.com/office/powerpoint/2010/main" val="34098586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Hava Kirliliğini Önleme Çalışmaları </a:t>
            </a:r>
            <a:endParaRPr lang="tr-TR" sz="3600"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800" dirty="0" smtClean="0"/>
              <a:t>Kalorifer </a:t>
            </a:r>
            <a:r>
              <a:rPr lang="tr-TR" sz="2800" dirty="0"/>
              <a:t>ve doğal gaz kazanlarının periyodik olarak bakımı yapılmalıdır. </a:t>
            </a:r>
          </a:p>
          <a:p>
            <a:pPr algn="just">
              <a:buFont typeface="Wingdings" panose="05000000000000000000" pitchFamily="2" charset="2"/>
              <a:buChar char="Ø"/>
            </a:pPr>
            <a:r>
              <a:rPr lang="tr-TR" sz="2800" dirty="0" smtClean="0"/>
              <a:t>Kalorifercilerin </a:t>
            </a:r>
            <a:r>
              <a:rPr lang="tr-TR" sz="2800" dirty="0"/>
              <a:t>ateşçi kurslarına katılımı sağlanmalıdır. </a:t>
            </a:r>
          </a:p>
          <a:p>
            <a:pPr algn="just">
              <a:buFont typeface="Wingdings" panose="05000000000000000000" pitchFamily="2" charset="2"/>
              <a:buChar char="Ø"/>
            </a:pPr>
            <a:r>
              <a:rPr lang="tr-TR" sz="2800" dirty="0" smtClean="0"/>
              <a:t>Yeni </a:t>
            </a:r>
            <a:r>
              <a:rPr lang="tr-TR" sz="2800" dirty="0"/>
              <a:t>yerleşim yerlerinde merkezi ısıtma sistemleri kullanılmalıdır. </a:t>
            </a:r>
          </a:p>
          <a:p>
            <a:pPr algn="just">
              <a:buFont typeface="Wingdings" panose="05000000000000000000" pitchFamily="2" charset="2"/>
              <a:buChar char="Ø"/>
            </a:pPr>
            <a:r>
              <a:rPr lang="tr-TR" sz="2800" dirty="0" smtClean="0"/>
              <a:t>Yeşil </a:t>
            </a:r>
            <a:r>
              <a:rPr lang="tr-TR" sz="2800" dirty="0"/>
              <a:t>alanlar arttırılmalı, imar planlarındaki hava kirliliğini azaltıcı tedbirler uygulamaya konulmalıdır. </a:t>
            </a:r>
          </a:p>
          <a:p>
            <a:pPr algn="just">
              <a:buFont typeface="Wingdings" panose="05000000000000000000" pitchFamily="2" charset="2"/>
              <a:buChar char="Ø"/>
            </a:pPr>
            <a:r>
              <a:rPr lang="tr-TR" sz="2800" dirty="0" smtClean="0"/>
              <a:t>Toplu </a:t>
            </a:r>
            <a:r>
              <a:rPr lang="tr-TR" sz="2800" dirty="0"/>
              <a:t>taşıma araçları yaygınlaştırılmalıdır. </a:t>
            </a:r>
          </a:p>
          <a:p>
            <a:pPr algn="just"/>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46</a:t>
            </a:fld>
            <a:endParaRPr lang="en-US" dirty="0"/>
          </a:p>
        </p:txBody>
      </p:sp>
    </p:spTree>
    <p:extLst>
      <p:ext uri="{BB962C8B-B14F-4D97-AF65-F5344CB8AC3E}">
        <p14:creationId xmlns:p14="http://schemas.microsoft.com/office/powerpoint/2010/main" val="2344442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b="1" dirty="0" smtClean="0"/>
              <a:t>Doğa Kirliliği / Su Kirliliğinin Tanımı ve Su Kirliliğinin Nedenleri </a:t>
            </a:r>
            <a:endParaRPr lang="tr-TR" sz="3600" dirty="0"/>
          </a:p>
        </p:txBody>
      </p:sp>
      <p:sp>
        <p:nvSpPr>
          <p:cNvPr id="3" name="İçerik Yer Tutucusu 2"/>
          <p:cNvSpPr>
            <a:spLocks noGrp="1"/>
          </p:cNvSpPr>
          <p:nvPr>
            <p:ph sz="half" idx="1"/>
          </p:nvPr>
        </p:nvSpPr>
        <p:spPr/>
        <p:txBody>
          <a:bodyPr/>
          <a:lstStyle/>
          <a:p>
            <a:pPr marL="0" indent="0" algn="just">
              <a:buNone/>
            </a:pPr>
            <a:r>
              <a:rPr lang="tr-TR" dirty="0" smtClean="0"/>
              <a:t>Su </a:t>
            </a:r>
            <a:r>
              <a:rPr lang="tr-TR" dirty="0"/>
              <a:t>kirlenmesi, su ortamının doğal dengesinin mineral oranı, tat, berraklık, asılı partiküllerin bozulması şeklinde tanımlanabilir. Suya karışan maddeler suların fiziksel, kimyasal ve biyolojik özelliklerini değiştirerek su kirliliği diye adlandırılan olayı ortaya çıkarır.</a:t>
            </a:r>
          </a:p>
        </p:txBody>
      </p:sp>
      <p:pic>
        <p:nvPicPr>
          <p:cNvPr id="8" name="İçerik Yer Tutucusu 7"/>
          <p:cNvPicPr>
            <a:picLocks noGrp="1" noChangeAspect="1"/>
          </p:cNvPicPr>
          <p:nvPr>
            <p:ph sz="half" idx="2"/>
          </p:nvPr>
        </p:nvPicPr>
        <p:blipFill>
          <a:blip r:embed="rId2"/>
          <a:stretch>
            <a:fillRect/>
          </a:stretch>
        </p:blipFill>
        <p:spPr>
          <a:xfrm>
            <a:off x="8244383" y="1719618"/>
            <a:ext cx="3698097" cy="3248167"/>
          </a:xfrm>
          <a:prstGeom prst="rect">
            <a:avLst/>
          </a:prstGeom>
        </p:spPr>
      </p:pic>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47</a:t>
            </a:fld>
            <a:endParaRPr lang="en-US" dirty="0"/>
          </a:p>
        </p:txBody>
      </p:sp>
    </p:spTree>
    <p:extLst>
      <p:ext uri="{BB962C8B-B14F-4D97-AF65-F5344CB8AC3E}">
        <p14:creationId xmlns:p14="http://schemas.microsoft.com/office/powerpoint/2010/main" val="14232431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b="1" dirty="0"/>
              <a:t>Doğa Kirliliği / Su Kirliliğinin Tanımı ve Su Kirliliğinin Nedenleri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b="1" dirty="0"/>
              <a:t>Tarımsal Faaliyetlerin Neden Olduğu Kirlilik </a:t>
            </a:r>
            <a:endParaRPr lang="tr-TR" sz="2800" dirty="0"/>
          </a:p>
          <a:p>
            <a:pPr marL="0" indent="0" algn="just">
              <a:buNone/>
            </a:pPr>
            <a:r>
              <a:rPr lang="tr-TR" sz="2800" dirty="0"/>
              <a:t>Tarım alanlarında kullanılan pestisit (tarım ilaçları) ve herbisitler (zararlı otlarla mücadele ilaçları), suda doğal olarak güç parçalanan bileşiklerdir. Yoğun tarım yapılan arazilerde kullanılan tarım araçları genellikle çok dayanıklı olduklarından ayrışmaları yıllarca sürebilir. Bilinçsizce gübre kullanımı yer altı sularını ve yüzeysel suları kirletmekte, içme suyunun sertliğini artırmakta, göl ve nehirlerde canlıların ölümüne sebep olmaktadır. Bunlar hem toprak kirlenmesine hem de su kaynaklarının kirlenmesine neden olmaktadır.</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48</a:t>
            </a:fld>
            <a:endParaRPr lang="en-US" dirty="0"/>
          </a:p>
        </p:txBody>
      </p:sp>
    </p:spTree>
    <p:extLst>
      <p:ext uri="{BB962C8B-B14F-4D97-AF65-F5344CB8AC3E}">
        <p14:creationId xmlns:p14="http://schemas.microsoft.com/office/powerpoint/2010/main" val="1698363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b="1" dirty="0"/>
              <a:t>Doğa Kirliliği / Su Kirliliğinin Tanımı ve Su Kirliliğinin Nedenleri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a:t>Bir başka kirlenme tipi de erozyondur. Erozyonla çok miktarda tarıma elverişli toprak kaybı söz konusudur. Verimli toprağın yok olmasından dolayı tarımsal üretimdeki düşüş, kalite bozulması, besin zincirindeki eksikliklerin yanı sıra erozyonla taşınan topraklar, denizlerde ve akarsularda bulanıklık oluşturarak su içi ekolojik dengeyi etkilemektedir.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49</a:t>
            </a:fld>
            <a:endParaRPr lang="en-US" dirty="0"/>
          </a:p>
        </p:txBody>
      </p:sp>
    </p:spTree>
    <p:extLst>
      <p:ext uri="{BB962C8B-B14F-4D97-AF65-F5344CB8AC3E}">
        <p14:creationId xmlns:p14="http://schemas.microsoft.com/office/powerpoint/2010/main" val="2513204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ÇEVRE KORUMA / </a:t>
            </a:r>
            <a:r>
              <a:rPr lang="tr-TR" sz="3600" b="1" dirty="0"/>
              <a:t>Çevre Sorunları </a:t>
            </a:r>
            <a:endParaRPr lang="tr-TR" sz="3600" dirty="0"/>
          </a:p>
        </p:txBody>
      </p:sp>
      <p:sp>
        <p:nvSpPr>
          <p:cNvPr id="8" name="İçerik Yer Tutucusu 7"/>
          <p:cNvSpPr>
            <a:spLocks noGrp="1"/>
          </p:cNvSpPr>
          <p:nvPr>
            <p:ph idx="1"/>
          </p:nvPr>
        </p:nvSpPr>
        <p:spPr/>
        <p:txBody>
          <a:bodyPr>
            <a:normAutofit/>
          </a:bodyPr>
          <a:lstStyle/>
          <a:p>
            <a:pPr algn="just"/>
            <a:endParaRPr lang="tr-TR" sz="2800" b="1" dirty="0" smtClean="0"/>
          </a:p>
          <a:p>
            <a:pPr algn="just"/>
            <a:endParaRPr lang="tr-TR" sz="2800" b="1" dirty="0"/>
          </a:p>
          <a:p>
            <a:pPr marL="0" indent="0" algn="just">
              <a:buNone/>
            </a:pPr>
            <a:r>
              <a:rPr lang="tr-TR" sz="2800" b="1" dirty="0" smtClean="0"/>
              <a:t>Çevre</a:t>
            </a:r>
            <a:r>
              <a:rPr lang="tr-TR" sz="2800" b="1" dirty="0"/>
              <a:t>: </a:t>
            </a:r>
            <a:r>
              <a:rPr lang="tr-TR" sz="2800" dirty="0"/>
              <a:t>Canlı ve cansız varlıkların bir arada bulundukları, birbirini etkiledikleri ve birbirinden etkilendikleri ortama </a:t>
            </a:r>
            <a:r>
              <a:rPr lang="tr-TR" sz="2800" b="1" dirty="0"/>
              <a:t>çevre </a:t>
            </a:r>
            <a:r>
              <a:rPr lang="tr-TR" sz="2800" dirty="0"/>
              <a:t>denir. </a:t>
            </a:r>
            <a:endParaRPr lang="tr-TR" sz="2800" dirty="0" smtClean="0"/>
          </a:p>
          <a:p>
            <a:pPr marL="0" indent="0" algn="just">
              <a:buNone/>
            </a:pPr>
            <a:r>
              <a:rPr lang="tr-TR" sz="2800" b="1" dirty="0"/>
              <a:t>Çevrebilimi: </a:t>
            </a:r>
            <a:r>
              <a:rPr lang="tr-TR" sz="2800" dirty="0"/>
              <a:t>Tüm canlı ve cansızların karşılıklı etkileşimini inceleyen bilim dalına çevrebilim denir. </a:t>
            </a:r>
          </a:p>
        </p:txBody>
      </p:sp>
      <p:sp>
        <p:nvSpPr>
          <p:cNvPr id="5" name="Veri Yer Tutucusu 4"/>
          <p:cNvSpPr>
            <a:spLocks noGrp="1"/>
          </p:cNvSpPr>
          <p:nvPr>
            <p:ph type="dt" sz="half" idx="10"/>
          </p:nvPr>
        </p:nvSpPr>
        <p:spPr/>
        <p:txBody>
          <a:bodyPr/>
          <a:lstStyle/>
          <a:p>
            <a:fld id="{6B0059CA-1985-423F-AB22-9FB6407AB9F5}" type="datetime1">
              <a:rPr lang="tr-TR" smtClean="0"/>
              <a:t>15.04.2016</a:t>
            </a:fld>
            <a:endParaRPr lang="en-US" dirty="0"/>
          </a:p>
        </p:txBody>
      </p:sp>
      <p:sp>
        <p:nvSpPr>
          <p:cNvPr id="6" name="Altbilgi Yer Tutucusu 5"/>
          <p:cNvSpPr>
            <a:spLocks noGrp="1"/>
          </p:cNvSpPr>
          <p:nvPr>
            <p:ph type="ftr" sz="quarter" idx="11"/>
          </p:nvPr>
        </p:nvSpPr>
        <p:spPr/>
        <p:txBody>
          <a:bodyPr/>
          <a:lstStyle/>
          <a:p>
            <a:r>
              <a:rPr lang="en-US" smtClean="0"/>
              <a:t>ÇEVRE KORUMA / Öğr.Gör. Caner BULUT</a:t>
            </a:r>
            <a:endParaRPr lang="en-US" dirty="0"/>
          </a:p>
        </p:txBody>
      </p:sp>
      <p:sp>
        <p:nvSpPr>
          <p:cNvPr id="7" name="Slayt Numarası Yer Tutucusu 6"/>
          <p:cNvSpPr>
            <a:spLocks noGrp="1"/>
          </p:cNvSpPr>
          <p:nvPr>
            <p:ph type="sldNum" sz="quarter" idx="12"/>
          </p:nvPr>
        </p:nvSpPr>
        <p:spPr/>
        <p:txBody>
          <a:bodyPr/>
          <a:lstStyle/>
          <a:p>
            <a:fld id="{6113E31D-E2AB-40D1-8B51-AFA5AFEF393A}" type="slidenum">
              <a:rPr lang="en-US" smtClean="0"/>
              <a:t>5</a:t>
            </a:fld>
            <a:endParaRPr lang="en-US" dirty="0"/>
          </a:p>
        </p:txBody>
      </p:sp>
    </p:spTree>
    <p:extLst>
      <p:ext uri="{BB962C8B-B14F-4D97-AF65-F5344CB8AC3E}">
        <p14:creationId xmlns:p14="http://schemas.microsoft.com/office/powerpoint/2010/main" val="229597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b="1" dirty="0"/>
              <a:t>Doğa Kirliliği / </a:t>
            </a:r>
            <a:r>
              <a:rPr lang="tr-TR" sz="3600" b="1" dirty="0" smtClean="0"/>
              <a:t>Sanayi </a:t>
            </a:r>
            <a:r>
              <a:rPr lang="tr-TR" sz="3600" b="1" dirty="0"/>
              <a:t>Faaliyetlerinin Neden Olduğu Kirlilik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smtClean="0"/>
              <a:t>Bilindiği </a:t>
            </a:r>
            <a:r>
              <a:rPr lang="tr-TR" sz="2800" dirty="0"/>
              <a:t>gibi dünyada su tüketiminde, önemli bir unsur da endüstriyel sulardır ve memleketler teknolojik olarak geliştikçe endüstriler için su gereksinimi artmaktadır. </a:t>
            </a:r>
          </a:p>
          <a:p>
            <a:pPr marL="0" indent="0" algn="just">
              <a:buNone/>
            </a:pPr>
            <a:r>
              <a:rPr lang="tr-TR" sz="2800" dirty="0"/>
              <a:t>Her endüstriyel proses (üretim), doğal su sistemine zararlı olabilecek atıklar verir. Sanayide kullanılarak atılan sular kullanım yerlerine göre değişik kalitelerde olacağından bunları taşıdıkları kirletici tür ve yüklerine göre başlıca üç grupta toplayabiliriz:</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50</a:t>
            </a:fld>
            <a:endParaRPr lang="en-US" dirty="0"/>
          </a:p>
        </p:txBody>
      </p:sp>
    </p:spTree>
    <p:extLst>
      <p:ext uri="{BB962C8B-B14F-4D97-AF65-F5344CB8AC3E}">
        <p14:creationId xmlns:p14="http://schemas.microsoft.com/office/powerpoint/2010/main" val="19907567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b="1" dirty="0"/>
              <a:t>Doğa Kirliliği / Sanayi Faaliyetlerinin Neden Olduğu Kirlilik </a:t>
            </a:r>
            <a:endParaRPr lang="tr-TR" sz="3600" dirty="0"/>
          </a:p>
        </p:txBody>
      </p:sp>
      <p:sp>
        <p:nvSpPr>
          <p:cNvPr id="3" name="İçerik Yer Tutucusu 2"/>
          <p:cNvSpPr>
            <a:spLocks noGrp="1"/>
          </p:cNvSpPr>
          <p:nvPr>
            <p:ph idx="1"/>
          </p:nvPr>
        </p:nvSpPr>
        <p:spPr/>
        <p:txBody>
          <a:bodyPr>
            <a:noAutofit/>
          </a:bodyPr>
          <a:lstStyle/>
          <a:p>
            <a:pPr marL="0" indent="0" algn="just">
              <a:buNone/>
            </a:pPr>
            <a:r>
              <a:rPr lang="tr-TR" sz="2800" b="1" dirty="0"/>
              <a:t>Üretim işlemleri atıkları: </a:t>
            </a:r>
            <a:endParaRPr lang="tr-TR" sz="2800" b="1" dirty="0" smtClean="0"/>
          </a:p>
          <a:p>
            <a:pPr marL="0" indent="0" algn="just">
              <a:buNone/>
            </a:pPr>
            <a:r>
              <a:rPr lang="tr-TR" sz="2800" dirty="0" smtClean="0"/>
              <a:t>Her </a:t>
            </a:r>
            <a:r>
              <a:rPr lang="tr-TR" sz="2800" dirty="0"/>
              <a:t>endüstrinin kendine özgü atık suyu vardır. Üretim esasında oluşan atık sular, proses atık sular olarak nitelendirir. Proses atık suları; çeşitli ham maddeleri, ara madde atıkları ve mamul madde atıkları içerir. Proses suları, anorganik ve organik atık maddeleri içermektedir</a:t>
            </a:r>
            <a:r>
              <a:rPr lang="tr-TR" sz="2800" dirty="0" smtClean="0"/>
              <a:t>.</a:t>
            </a:r>
          </a:p>
          <a:p>
            <a:pPr marL="0" indent="0" algn="just">
              <a:buNone/>
            </a:pPr>
            <a:r>
              <a:rPr lang="tr-TR" sz="2800" dirty="0"/>
              <a:t>Soğutma suları: Bu sular temiz olup sadece yüzeysel suların sıcaklığını yükseltir. Sıcaklığın yükselmesi ile iki problem ortaya çıkar: </a:t>
            </a:r>
          </a:p>
          <a:p>
            <a:pPr marL="0" indent="0" algn="just">
              <a:buNone/>
            </a:pPr>
            <a:r>
              <a:rPr lang="tr-TR" sz="2800" dirty="0"/>
              <a:t>Oksijenin sudaki çözünürlüğü azalır. </a:t>
            </a:r>
          </a:p>
          <a:p>
            <a:pPr marL="0" indent="0" algn="just">
              <a:buNone/>
            </a:pPr>
            <a:r>
              <a:rPr lang="tr-TR" sz="2800" dirty="0"/>
              <a:t>Sıcaklığın yükselmesi, biyolojik faaliyeti hızlandırarak atık suda oksijen azalmasına neden olur.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51</a:t>
            </a:fld>
            <a:endParaRPr lang="en-US" dirty="0"/>
          </a:p>
        </p:txBody>
      </p:sp>
    </p:spTree>
    <p:extLst>
      <p:ext uri="{BB962C8B-B14F-4D97-AF65-F5344CB8AC3E}">
        <p14:creationId xmlns:p14="http://schemas.microsoft.com/office/powerpoint/2010/main" val="30137820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b="1" dirty="0"/>
              <a:t>Doğa Kirliliği / Sanayi Faaliyetlerinin Neden Olduğu Kirlilik </a:t>
            </a:r>
            <a:endParaRPr lang="tr-TR" sz="3600" dirty="0"/>
          </a:p>
        </p:txBody>
      </p:sp>
      <p:sp>
        <p:nvSpPr>
          <p:cNvPr id="3" name="İçerik Yer Tutucusu 2"/>
          <p:cNvSpPr>
            <a:spLocks noGrp="1"/>
          </p:cNvSpPr>
          <p:nvPr>
            <p:ph sz="half" idx="1"/>
          </p:nvPr>
        </p:nvSpPr>
        <p:spPr>
          <a:xfrm>
            <a:off x="1097280" y="1310185"/>
            <a:ext cx="9234076" cy="4558909"/>
          </a:xfrm>
        </p:spPr>
        <p:txBody>
          <a:bodyPr>
            <a:noAutofit/>
          </a:bodyPr>
          <a:lstStyle/>
          <a:p>
            <a:pPr marL="0" indent="0">
              <a:buNone/>
            </a:pPr>
            <a:r>
              <a:rPr lang="tr-TR" b="1" dirty="0"/>
              <a:t>İş yeri ve çalışanların temizliği ve sıhhi kullanımla ilgili atıklar</a:t>
            </a:r>
            <a:r>
              <a:rPr lang="tr-TR" b="1" dirty="0" smtClean="0"/>
              <a:t>:</a:t>
            </a:r>
          </a:p>
          <a:p>
            <a:pPr marL="0" indent="0">
              <a:buNone/>
            </a:pPr>
            <a:r>
              <a:rPr lang="tr-TR" b="1" dirty="0" smtClean="0"/>
              <a:t> </a:t>
            </a:r>
            <a:r>
              <a:rPr lang="tr-TR" dirty="0"/>
              <a:t>Bu suların %10’u döşeme yıkamalarından ve musluklardan, %90’ı banyo ve tuvaletlerden gelir. </a:t>
            </a:r>
          </a:p>
          <a:p>
            <a:pPr marL="0" indent="0">
              <a:buNone/>
            </a:pPr>
            <a:r>
              <a:rPr lang="tr-TR" dirty="0"/>
              <a:t>Çeşitli kimyasal maddeler ihtiva eden endüstri atık suları yüzeysel sular üzerinde olumsuz etkiler yapmaktadır. Dolayısıyla bu suların kendi kendilerini biyolojik olarak arıtmaları da mümkün olmamaktadır. </a:t>
            </a:r>
            <a:r>
              <a:rPr lang="tr-TR" dirty="0" smtClean="0"/>
              <a:t>Evlerde </a:t>
            </a:r>
            <a:r>
              <a:rPr lang="tr-TR" dirty="0"/>
              <a:t>gereğinden fazla deterjan, sabun ve temizlik maddesi kullanımının, atık ilaç, pil, yanık yağ gibi maddelerin yağmur sularıyla beraber yer altı sularının ve yüzeysel suların kirletilmesine sebep olduğu unutulmamalıdır. </a:t>
            </a:r>
          </a:p>
        </p:txBody>
      </p:sp>
      <p:pic>
        <p:nvPicPr>
          <p:cNvPr id="8" name="İçerik Yer Tutucusu 7"/>
          <p:cNvPicPr>
            <a:picLocks noGrp="1" noChangeAspect="1"/>
          </p:cNvPicPr>
          <p:nvPr>
            <p:ph sz="half" idx="2"/>
          </p:nvPr>
        </p:nvPicPr>
        <p:blipFill>
          <a:blip r:embed="rId2"/>
          <a:stretch>
            <a:fillRect/>
          </a:stretch>
        </p:blipFill>
        <p:spPr>
          <a:xfrm>
            <a:off x="9812465" y="2818373"/>
            <a:ext cx="1973412" cy="1161563"/>
          </a:xfrm>
          <a:prstGeom prst="rect">
            <a:avLst/>
          </a:prstGeom>
        </p:spPr>
      </p:pic>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52</a:t>
            </a:fld>
            <a:endParaRPr lang="en-US" dirty="0"/>
          </a:p>
        </p:txBody>
      </p:sp>
    </p:spTree>
    <p:extLst>
      <p:ext uri="{BB962C8B-B14F-4D97-AF65-F5344CB8AC3E}">
        <p14:creationId xmlns:p14="http://schemas.microsoft.com/office/powerpoint/2010/main" val="13218021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b="1" dirty="0"/>
              <a:t>Doğa Kirliliği / </a:t>
            </a:r>
            <a:r>
              <a:rPr lang="tr-TR" sz="3600" b="1" dirty="0" smtClean="0"/>
              <a:t>Yerleşim </a:t>
            </a:r>
            <a:r>
              <a:rPr lang="tr-TR" sz="3600" b="1" dirty="0"/>
              <a:t>Yerlerindeki Atıkların Neden Olduğu Kirlilik </a:t>
            </a:r>
            <a:endParaRPr lang="tr-TR" sz="3600" dirty="0"/>
          </a:p>
        </p:txBody>
      </p:sp>
      <p:sp>
        <p:nvSpPr>
          <p:cNvPr id="3" name="İçerik Yer Tutucusu 2"/>
          <p:cNvSpPr>
            <a:spLocks noGrp="1"/>
          </p:cNvSpPr>
          <p:nvPr>
            <p:ph sz="half" idx="1"/>
          </p:nvPr>
        </p:nvSpPr>
        <p:spPr>
          <a:xfrm>
            <a:off x="812800" y="1600206"/>
            <a:ext cx="9231952" cy="4525963"/>
          </a:xfrm>
        </p:spPr>
        <p:txBody>
          <a:bodyPr>
            <a:normAutofit/>
          </a:bodyPr>
          <a:lstStyle/>
          <a:p>
            <a:pPr marL="0" indent="0" algn="just">
              <a:buNone/>
            </a:pPr>
            <a:r>
              <a:rPr lang="tr-TR" dirty="0"/>
              <a:t>İnsan yaşamıyla ilgili (</a:t>
            </a:r>
            <a:r>
              <a:rPr lang="tr-TR" dirty="0" err="1"/>
              <a:t>antropojenik</a:t>
            </a:r>
            <a:r>
              <a:rPr lang="tr-TR" dirty="0"/>
              <a:t>) kaynaklardan kanalizasyon sistemine verilen suların toplamına atık sular denir. Bunlar, bir yerleşim biriminin birçok pisliğinin bir araya geldiği son derece kirli sulardır. İçlerinde suda çözünen asitlerin bazıları yanı sıra suda çözünmeyen katılar, sıvılar, süspansiyon, emülsiyon, çok çeşitli zararlı ve zararsız bakteriler bulunur. Böyle sular, eskiden kanalizasyon sistemiyle yakından geçen bir nehre veya yakında bulunan bir göle verilirdi. </a:t>
            </a:r>
          </a:p>
        </p:txBody>
      </p:sp>
      <p:pic>
        <p:nvPicPr>
          <p:cNvPr id="8" name="İçerik Yer Tutucusu 7"/>
          <p:cNvPicPr>
            <a:picLocks noGrp="1" noChangeAspect="1"/>
          </p:cNvPicPr>
          <p:nvPr>
            <p:ph sz="half" idx="2"/>
          </p:nvPr>
        </p:nvPicPr>
        <p:blipFill>
          <a:blip r:embed="rId2"/>
          <a:stretch>
            <a:fillRect/>
          </a:stretch>
        </p:blipFill>
        <p:spPr>
          <a:xfrm>
            <a:off x="9990055" y="5064217"/>
            <a:ext cx="1891186" cy="1200938"/>
          </a:xfrm>
          <a:prstGeom prst="rect">
            <a:avLst/>
          </a:prstGeom>
        </p:spPr>
      </p:pic>
      <p:sp>
        <p:nvSpPr>
          <p:cNvPr id="5" name="Veri Yer Tutucusu 4"/>
          <p:cNvSpPr>
            <a:spLocks noGrp="1"/>
          </p:cNvSpPr>
          <p:nvPr>
            <p:ph type="dt" sz="half" idx="10"/>
          </p:nvPr>
        </p:nvSpPr>
        <p:spPr/>
        <p:txBody>
          <a:bodyPr/>
          <a:lstStyle/>
          <a:p>
            <a:fld id="{154A893B-3590-4C24-AB37-020C3157D363}" type="datetime1">
              <a:rPr lang="tr-TR" smtClean="0"/>
              <a:t>15.04.2016</a:t>
            </a:fld>
            <a:endParaRPr lang="en-US" dirty="0"/>
          </a:p>
        </p:txBody>
      </p:sp>
      <p:sp>
        <p:nvSpPr>
          <p:cNvPr id="6" name="Altbilgi Yer Tutucusu 5"/>
          <p:cNvSpPr>
            <a:spLocks noGrp="1"/>
          </p:cNvSpPr>
          <p:nvPr>
            <p:ph type="ftr" sz="quarter" idx="11"/>
          </p:nvPr>
        </p:nvSpPr>
        <p:spPr/>
        <p:txBody>
          <a:bodyPr/>
          <a:lstStyle/>
          <a:p>
            <a:r>
              <a:rPr lang="en-US" smtClean="0"/>
              <a:t>ÇEVRE KORUMA / Öğr.Gör. Caner BULUT</a:t>
            </a:r>
            <a:endParaRPr lang="en-US" dirty="0"/>
          </a:p>
        </p:txBody>
      </p:sp>
      <p:sp>
        <p:nvSpPr>
          <p:cNvPr id="7" name="Slayt Numarası Yer Tutucusu 6"/>
          <p:cNvSpPr>
            <a:spLocks noGrp="1"/>
          </p:cNvSpPr>
          <p:nvPr>
            <p:ph type="sldNum" sz="quarter" idx="12"/>
          </p:nvPr>
        </p:nvSpPr>
        <p:spPr/>
        <p:txBody>
          <a:bodyPr/>
          <a:lstStyle/>
          <a:p>
            <a:fld id="{4FAB73BC-B049-4115-A692-8D63A059BFB8}" type="slidenum">
              <a:rPr lang="en-US" smtClean="0"/>
              <a:t>53</a:t>
            </a:fld>
            <a:endParaRPr lang="en-US" dirty="0"/>
          </a:p>
        </p:txBody>
      </p:sp>
    </p:spTree>
    <p:extLst>
      <p:ext uri="{BB962C8B-B14F-4D97-AF65-F5344CB8AC3E}">
        <p14:creationId xmlns:p14="http://schemas.microsoft.com/office/powerpoint/2010/main" val="17741215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a:t>
            </a:r>
            <a:r>
              <a:rPr lang="tr-TR" sz="3600" b="1" dirty="0" smtClean="0"/>
              <a:t>Su </a:t>
            </a:r>
            <a:r>
              <a:rPr lang="tr-TR" sz="3600" b="1" dirty="0"/>
              <a:t>Kirliliğinin Çevresel Etkileri</a:t>
            </a:r>
            <a:endParaRPr lang="tr-TR" sz="3600" dirty="0"/>
          </a:p>
        </p:txBody>
      </p:sp>
      <p:sp>
        <p:nvSpPr>
          <p:cNvPr id="3" name="İçerik Yer Tutucusu 2"/>
          <p:cNvSpPr>
            <a:spLocks noGrp="1"/>
          </p:cNvSpPr>
          <p:nvPr>
            <p:ph idx="1"/>
          </p:nvPr>
        </p:nvSpPr>
        <p:spPr>
          <a:xfrm>
            <a:off x="609600" y="1378424"/>
            <a:ext cx="10972800" cy="4747745"/>
          </a:xfrm>
        </p:spPr>
        <p:txBody>
          <a:bodyPr>
            <a:noAutofit/>
          </a:bodyPr>
          <a:lstStyle/>
          <a:p>
            <a:pPr marL="0" indent="0" algn="just">
              <a:buNone/>
            </a:pPr>
            <a:r>
              <a:rPr lang="tr-TR" sz="2800" dirty="0"/>
              <a:t>Gerçekte sanayinin çevre üzerindeki olumsuz rolü belki diğer tüm faktörlerden çok daha fazladır. Ülkemizde özellikle sanayi kuruluşları sıvı atıkları ile su kirliliğine bağlı </a:t>
            </a:r>
            <a:r>
              <a:rPr lang="tr-TR" sz="2800" dirty="0" smtClean="0"/>
              <a:t>olarak </a:t>
            </a:r>
            <a:r>
              <a:rPr lang="tr-TR" sz="2800" dirty="0"/>
              <a:t>toprak ve bitki örtüsü üzerinde aşırı kirlenmelere yol açmaktadır. Su kirliliği, içme sularının sertliğini arttırmakta hatta ağır metaller yönünden zengin hâle yani “içilemez su” hâline </a:t>
            </a:r>
            <a:r>
              <a:rPr lang="tr-TR" sz="2800" dirty="0" smtClean="0"/>
              <a:t>gelmektedir.</a:t>
            </a:r>
          </a:p>
        </p:txBody>
      </p:sp>
      <p:sp>
        <p:nvSpPr>
          <p:cNvPr id="5" name="Veri Yer Tutucusu 4"/>
          <p:cNvSpPr>
            <a:spLocks noGrp="1"/>
          </p:cNvSpPr>
          <p:nvPr>
            <p:ph type="dt" sz="half" idx="10"/>
          </p:nvPr>
        </p:nvSpPr>
        <p:spPr/>
        <p:txBody>
          <a:bodyPr/>
          <a:lstStyle/>
          <a:p>
            <a:fld id="{154A893B-3590-4C24-AB37-020C3157D363}" type="datetime1">
              <a:rPr lang="tr-TR" smtClean="0"/>
              <a:t>15.04.2016</a:t>
            </a:fld>
            <a:endParaRPr lang="en-US" dirty="0"/>
          </a:p>
        </p:txBody>
      </p:sp>
      <p:sp>
        <p:nvSpPr>
          <p:cNvPr id="6" name="Altbilgi Yer Tutucusu 5"/>
          <p:cNvSpPr>
            <a:spLocks noGrp="1"/>
          </p:cNvSpPr>
          <p:nvPr>
            <p:ph type="ftr" sz="quarter" idx="11"/>
          </p:nvPr>
        </p:nvSpPr>
        <p:spPr/>
        <p:txBody>
          <a:bodyPr/>
          <a:lstStyle/>
          <a:p>
            <a:r>
              <a:rPr lang="en-US" smtClean="0"/>
              <a:t>ÇEVRE KORUMA / Öğr.Gör. Caner BULUT</a:t>
            </a:r>
            <a:endParaRPr lang="en-US" dirty="0"/>
          </a:p>
        </p:txBody>
      </p:sp>
      <p:sp>
        <p:nvSpPr>
          <p:cNvPr id="7" name="Slayt Numarası Yer Tutucusu 6"/>
          <p:cNvSpPr>
            <a:spLocks noGrp="1"/>
          </p:cNvSpPr>
          <p:nvPr>
            <p:ph type="sldNum" sz="quarter" idx="12"/>
          </p:nvPr>
        </p:nvSpPr>
        <p:spPr/>
        <p:txBody>
          <a:bodyPr/>
          <a:lstStyle/>
          <a:p>
            <a:fld id="{4FAB73BC-B049-4115-A692-8D63A059BFB8}" type="slidenum">
              <a:rPr lang="en-US" smtClean="0"/>
              <a:t>54</a:t>
            </a:fld>
            <a:endParaRPr lang="en-US" dirty="0"/>
          </a:p>
        </p:txBody>
      </p:sp>
    </p:spTree>
    <p:extLst>
      <p:ext uri="{BB962C8B-B14F-4D97-AF65-F5344CB8AC3E}">
        <p14:creationId xmlns:p14="http://schemas.microsoft.com/office/powerpoint/2010/main" val="11577551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Su Kirliliğinin Çevresel Etkileri</a:t>
            </a:r>
            <a:endParaRPr lang="tr-TR" sz="3600" dirty="0"/>
          </a:p>
        </p:txBody>
      </p:sp>
      <p:sp>
        <p:nvSpPr>
          <p:cNvPr id="3" name="İçerik Yer Tutucusu 2"/>
          <p:cNvSpPr>
            <a:spLocks noGrp="1"/>
          </p:cNvSpPr>
          <p:nvPr>
            <p:ph idx="1"/>
          </p:nvPr>
        </p:nvSpPr>
        <p:spPr>
          <a:xfrm>
            <a:off x="609600" y="1241946"/>
            <a:ext cx="10972800" cy="4884223"/>
          </a:xfrm>
        </p:spPr>
        <p:txBody>
          <a:bodyPr>
            <a:noAutofit/>
          </a:bodyPr>
          <a:lstStyle/>
          <a:p>
            <a:pPr marL="0" indent="0" algn="just">
              <a:buNone/>
            </a:pPr>
            <a:r>
              <a:rPr lang="tr-TR" sz="2800" b="1" dirty="0"/>
              <a:t>İnsan Sağlığına Etkisi </a:t>
            </a:r>
            <a:endParaRPr lang="tr-TR" sz="2800" dirty="0"/>
          </a:p>
          <a:p>
            <a:pPr marL="0" indent="0" algn="just">
              <a:buNone/>
            </a:pPr>
            <a:r>
              <a:rPr lang="tr-TR" sz="2800" dirty="0"/>
              <a:t>Kolera, tifo, </a:t>
            </a:r>
            <a:r>
              <a:rPr lang="tr-TR" sz="2800" dirty="0" err="1"/>
              <a:t>paratifo</a:t>
            </a:r>
            <a:r>
              <a:rPr lang="tr-TR" sz="2800" dirty="0"/>
              <a:t>, dizanteri, hepatit, ishal, çocuk felci, sıtma gibi hastalıklar ne yazık ki sağlıksız sulardan kaynaklanmaktadır. Bütün dünyada ve ülkemizde su kaynaklarına olan ihtiyaca paralel olarak sınırlı bulunan bu kaynaklar üzerindeki kirlilik giderek artmaktadır. </a:t>
            </a:r>
            <a:endParaRPr lang="tr-TR" sz="2800" dirty="0" smtClean="0"/>
          </a:p>
          <a:p>
            <a:pPr marL="0" indent="0" algn="just">
              <a:buNone/>
            </a:pPr>
            <a:r>
              <a:rPr lang="tr-TR" sz="2800" dirty="0"/>
              <a:t>Dünya Sağlık Örgütü (WHO) verilerine göre dünyada her gün yaklaşık 25 bin kişi sağlıksız su kullanımından dolayı ölüyor. Tifo, kolera, dizanteri gibi ölümcül hastalıklar su ile insana geçtiği gibi gerek atık suların gerekse zirai gübrelerin kuyu sularına bulaşması sonucu amonyak ve </a:t>
            </a:r>
            <a:r>
              <a:rPr lang="tr-TR" sz="2800" dirty="0" err="1"/>
              <a:t>nitrit</a:t>
            </a:r>
            <a:r>
              <a:rPr lang="tr-TR" sz="2800" dirty="0"/>
              <a:t> gibi kimyevi maddelerden insan sağlığı bozuluyor. Ayrıca yer altı sularına ulaşan zirai ilaçlardan meydana gelen zehirlenmeler de insan ölümlerine yol açabiliyor.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55</a:t>
            </a:fld>
            <a:endParaRPr lang="en-US" dirty="0"/>
          </a:p>
        </p:txBody>
      </p:sp>
    </p:spTree>
    <p:extLst>
      <p:ext uri="{BB962C8B-B14F-4D97-AF65-F5344CB8AC3E}">
        <p14:creationId xmlns:p14="http://schemas.microsoft.com/office/powerpoint/2010/main" val="27925875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Su Kirliliğinin Çevresel Etkileri</a:t>
            </a:r>
            <a:endParaRPr lang="tr-TR" sz="3600" dirty="0"/>
          </a:p>
        </p:txBody>
      </p:sp>
      <p:sp>
        <p:nvSpPr>
          <p:cNvPr id="3" name="İçerik Yer Tutucusu 2"/>
          <p:cNvSpPr>
            <a:spLocks noGrp="1"/>
          </p:cNvSpPr>
          <p:nvPr>
            <p:ph idx="1"/>
          </p:nvPr>
        </p:nvSpPr>
        <p:spPr>
          <a:xfrm>
            <a:off x="609600" y="1201004"/>
            <a:ext cx="10972800" cy="4925166"/>
          </a:xfrm>
        </p:spPr>
        <p:txBody>
          <a:bodyPr>
            <a:noAutofit/>
          </a:bodyPr>
          <a:lstStyle/>
          <a:p>
            <a:pPr marL="0" indent="0" algn="just">
              <a:buNone/>
            </a:pPr>
            <a:r>
              <a:rPr lang="tr-TR" sz="2800" b="1" dirty="0"/>
              <a:t>Doğaya Etkisi </a:t>
            </a:r>
            <a:endParaRPr lang="tr-TR" sz="2800" dirty="0"/>
          </a:p>
          <a:p>
            <a:pPr marL="0" indent="0" algn="just">
              <a:buNone/>
            </a:pPr>
            <a:r>
              <a:rPr lang="tr-TR" sz="2800" dirty="0"/>
              <a:t>Atık sulardaki kimyasal maddeler ve organik bileşikler suda çözünmüş olan oksijen miktarının azalmasına sebep olur. Bu durum suda yaşayan bitki ve hayvanların ölüm oranlarını artırmaktadır. Bu tür sular daha koyu renge ve pis kokuya sahiptir. Hatta bazı göller veya derelerde aşırı kirlenme sonucu canlı yaşamı sona ermiş ve içerisinde atıklardan meydana gelen adacıklar </a:t>
            </a:r>
            <a:r>
              <a:rPr lang="tr-TR" sz="2800" dirty="0" smtClean="0"/>
              <a:t>oluşmuştur. </a:t>
            </a:r>
            <a:endParaRPr lang="tr-TR" sz="2800" dirty="0"/>
          </a:p>
          <a:p>
            <a:pPr marL="0" indent="0" algn="just">
              <a:buNone/>
            </a:pPr>
            <a:r>
              <a:rPr lang="tr-TR" sz="2800" dirty="0"/>
              <a:t>Radyoaktif atıklar da gün geçtikçe tehlike oluşturmaktadır. Bu atıklar belirli şartlarda saklanmaktadır fakat bazı durumlarda kazayla veya bilinçsiz bir uygulamayla tabiata ve yer altı sularına karışmaktadır. Radyoaktif atıklar tarafından yayılan radyasyon ise canlılarda kanser ve mutasyonlara sebep olmaktadır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56</a:t>
            </a:fld>
            <a:endParaRPr lang="en-US" dirty="0"/>
          </a:p>
        </p:txBody>
      </p:sp>
    </p:spTree>
    <p:extLst>
      <p:ext uri="{BB962C8B-B14F-4D97-AF65-F5344CB8AC3E}">
        <p14:creationId xmlns:p14="http://schemas.microsoft.com/office/powerpoint/2010/main" val="38966319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Su Kirliliğinin Önlenmesi </a:t>
            </a:r>
            <a:endParaRPr lang="tr-TR" sz="3600" dirty="0"/>
          </a:p>
        </p:txBody>
      </p:sp>
      <p:sp>
        <p:nvSpPr>
          <p:cNvPr id="3" name="İçerik Yer Tutucusu 2"/>
          <p:cNvSpPr>
            <a:spLocks noGrp="1"/>
          </p:cNvSpPr>
          <p:nvPr>
            <p:ph idx="1"/>
          </p:nvPr>
        </p:nvSpPr>
        <p:spPr/>
        <p:txBody>
          <a:bodyPr>
            <a:noAutofit/>
          </a:bodyPr>
          <a:lstStyle/>
          <a:p>
            <a:pPr marL="0" indent="0" algn="just">
              <a:buNone/>
            </a:pPr>
            <a:r>
              <a:rPr lang="tr-TR" sz="2800" dirty="0"/>
              <a:t>Suyun yaşamın devamı açısından ne denli önemli bir kaynak olduğu bilinciyle bizden sonra gelecek kuşaklara sağlıklı içme suyu ve yaşanabilir bir çevre bırakmamız gerektiği konusunda büyük görev </a:t>
            </a:r>
            <a:r>
              <a:rPr lang="tr-TR" sz="2800" dirty="0" smtClean="0"/>
              <a:t>düşmektedir. Su </a:t>
            </a:r>
            <a:r>
              <a:rPr lang="tr-TR" sz="2800" dirty="0"/>
              <a:t>kirliliğini önlemek için devlet tarafından yapılacak müdahalelerde ilk akla gelen girişim, kirlilik standartlarının belirlenmesidir. </a:t>
            </a:r>
          </a:p>
          <a:p>
            <a:pPr marL="0" indent="0" algn="just">
              <a:buNone/>
            </a:pPr>
            <a:r>
              <a:rPr lang="tr-TR" sz="2800" dirty="0"/>
              <a:t>Yüzeysel sularda ve yer altı sularında kirlenmelere neden olabilecek katı atıklar çeşitli yöntemlerle yok </a:t>
            </a:r>
            <a:r>
              <a:rPr lang="tr-TR" sz="2800" dirty="0" smtClean="0"/>
              <a:t>edilmelidir. Yerleşim </a:t>
            </a:r>
            <a:r>
              <a:rPr lang="tr-TR" sz="2800" dirty="0"/>
              <a:t>yerlerindeki atık sular arıtma istasyonlarından geçirildikten sonra bertaraf edilmelidir. </a:t>
            </a:r>
          </a:p>
          <a:p>
            <a:pPr marL="0" indent="0" algn="just">
              <a:buNone/>
            </a:pPr>
            <a:r>
              <a:rPr lang="tr-TR" sz="2800" dirty="0"/>
              <a:t>Fabrikalara filtre ve arıtma tesisleri </a:t>
            </a:r>
            <a:r>
              <a:rPr lang="tr-TR" sz="2800" dirty="0" smtClean="0"/>
              <a:t>konulmalıdır. Üretimde </a:t>
            </a:r>
            <a:r>
              <a:rPr lang="tr-TR" sz="2800" dirty="0"/>
              <a:t>doğaya zarar vermeyecek maddeler </a:t>
            </a:r>
            <a:r>
              <a:rPr lang="tr-TR" sz="2800" dirty="0" smtClean="0"/>
              <a:t>kullanılmalıdır.  </a:t>
            </a:r>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57</a:t>
            </a:fld>
            <a:endParaRPr lang="en-US" dirty="0"/>
          </a:p>
        </p:txBody>
      </p:sp>
    </p:spTree>
    <p:extLst>
      <p:ext uri="{BB962C8B-B14F-4D97-AF65-F5344CB8AC3E}">
        <p14:creationId xmlns:p14="http://schemas.microsoft.com/office/powerpoint/2010/main" val="37842514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Su Kirliliğinin Önlenmesi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smtClean="0"/>
              <a:t>Alıcı </a:t>
            </a:r>
            <a:r>
              <a:rPr lang="tr-TR" sz="2800" dirty="0"/>
              <a:t>ortamların durumu iyileştirilmelidir. Örneğin, su değişim potansiyeli düşük olan koy ve körfezlerde alınabilecek bazı önlemlerle su sirkülasyonu artırılarak kirleticilerin daha az bir şekilde seyreltilmesi mümkün olabilir. </a:t>
            </a:r>
          </a:p>
          <a:p>
            <a:pPr marL="0" indent="0" algn="just">
              <a:buNone/>
            </a:pPr>
            <a:r>
              <a:rPr lang="tr-TR" sz="2800" dirty="0"/>
              <a:t>Alıcı su ortamlarının seyreltme ve doğal arıtma potansiyelleri kullanılabilir. Örneğin, açık deniz kıyılarında olduğu gibi alıcı ortamların çok yüksek seyreltme kapasitesine sahip olduğu durumlarda basit mekanik arıtma işleminden sonra derin deniz deşarjları (boşaltma) uygun bir atık su bertaraf yöntemi olabilir.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58</a:t>
            </a:fld>
            <a:endParaRPr lang="en-US" dirty="0"/>
          </a:p>
        </p:txBody>
      </p:sp>
    </p:spTree>
    <p:extLst>
      <p:ext uri="{BB962C8B-B14F-4D97-AF65-F5344CB8AC3E}">
        <p14:creationId xmlns:p14="http://schemas.microsoft.com/office/powerpoint/2010/main" val="29865974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Su Kirliliğinin Önlenmesi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a:t>Çiftçilerimize doğru gübreleme ve aşırı gübre kullanımının olumsuz sonuçları hakkında uzmanlar tarafından bilgi verilmelidir. </a:t>
            </a:r>
          </a:p>
          <a:p>
            <a:pPr marL="0" indent="0" algn="just">
              <a:buNone/>
            </a:pPr>
            <a:r>
              <a:rPr lang="tr-TR" sz="2800" dirty="0"/>
              <a:t>Özellikle ev hanımlarının daha çok temiz olacak diye aşırı deterjan kullanımının hem aile bütçesine hem de çevreye verdiği zararlar hakkında kısa filmler hazırlanmalı ve kitle iletişim araçlarında yayınlanmalıdır. </a:t>
            </a:r>
          </a:p>
          <a:p>
            <a:pPr marL="0" indent="0" algn="just">
              <a:buNone/>
            </a:pPr>
            <a:r>
              <a:rPr lang="tr-TR" sz="2800" dirty="0"/>
              <a:t>Atık ilaç, pil, yanık yağ gibi maddelerin geri dönüşüme gönderilmesi hususunda özellikle okullarımızda öğrencilerimiz bilgilendirilmelidir.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59</a:t>
            </a:fld>
            <a:endParaRPr lang="en-US" dirty="0"/>
          </a:p>
        </p:txBody>
      </p:sp>
    </p:spTree>
    <p:extLst>
      <p:ext uri="{BB962C8B-B14F-4D97-AF65-F5344CB8AC3E}">
        <p14:creationId xmlns:p14="http://schemas.microsoft.com/office/powerpoint/2010/main" val="2472289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ÇEVRE KORUMA / </a:t>
            </a:r>
            <a:r>
              <a:rPr lang="tr-TR" sz="3600" b="1" dirty="0"/>
              <a:t>Çevre Sorunları </a:t>
            </a:r>
            <a:endParaRPr lang="tr-TR" sz="3600" dirty="0"/>
          </a:p>
        </p:txBody>
      </p:sp>
      <p:sp>
        <p:nvSpPr>
          <p:cNvPr id="3" name="İçerik Yer Tutucusu 2"/>
          <p:cNvSpPr>
            <a:spLocks noGrp="1"/>
          </p:cNvSpPr>
          <p:nvPr>
            <p:ph idx="1"/>
          </p:nvPr>
        </p:nvSpPr>
        <p:spPr/>
        <p:txBody>
          <a:bodyPr>
            <a:normAutofit/>
          </a:bodyPr>
          <a:lstStyle/>
          <a:p>
            <a:pPr algn="just"/>
            <a:endParaRPr lang="tr-TR" sz="2800" dirty="0" smtClean="0"/>
          </a:p>
          <a:p>
            <a:pPr marL="0" indent="0" algn="just">
              <a:buNone/>
            </a:pPr>
            <a:r>
              <a:rPr lang="tr-TR" sz="2800" dirty="0" smtClean="0"/>
              <a:t>Yapılan </a:t>
            </a:r>
            <a:r>
              <a:rPr lang="tr-TR" sz="2800" dirty="0"/>
              <a:t>araştırmalar dünyadaki mevcut çevre kirliliğinin %50 'sinin son 35 yılda meydana geldiğini ortaya koymaktadır. Çevre sorunlarının önemli bir kaynaklarından biri hızlı nüfus artışıdır. Hızlı nüfus artışı, beraberinde plansız kentleşmeyi getirmektedir. Artan nüfusun iyi yaşam alanı ihtiyacının giderilmesi için oluşturulan kentsel yaşam alanları kentsel sorunların ortaya çıkmasına neden olmaktadır. Bu çevre sorunları birbirlerine bağlı, birinin etkisi ile diğerini ortaya çıkaran çevre sorunlarıdır. </a:t>
            </a:r>
          </a:p>
        </p:txBody>
      </p:sp>
      <p:sp>
        <p:nvSpPr>
          <p:cNvPr id="4" name="Veri Yer Tutucusu 3"/>
          <p:cNvSpPr>
            <a:spLocks noGrp="1"/>
          </p:cNvSpPr>
          <p:nvPr>
            <p:ph type="dt" sz="half" idx="10"/>
          </p:nvPr>
        </p:nvSpPr>
        <p:spPr/>
        <p:txBody>
          <a:bodyPr/>
          <a:lstStyle/>
          <a:p>
            <a:fld id="{35223FE9-7104-4152-BE0E-3893AE316D07}"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6</a:t>
            </a:fld>
            <a:endParaRPr lang="en-US" dirty="0"/>
          </a:p>
        </p:txBody>
      </p:sp>
    </p:spTree>
    <p:extLst>
      <p:ext uri="{BB962C8B-B14F-4D97-AF65-F5344CB8AC3E}">
        <p14:creationId xmlns:p14="http://schemas.microsoft.com/office/powerpoint/2010/main" val="10909535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Su Kirliliğinin Önlenmesi </a:t>
            </a:r>
            <a:endParaRPr lang="tr-TR" sz="3600" dirty="0"/>
          </a:p>
        </p:txBody>
      </p:sp>
      <p:sp>
        <p:nvSpPr>
          <p:cNvPr id="7" name="İçerik Yer Tutucusu 6"/>
          <p:cNvSpPr>
            <a:spLocks noGrp="1"/>
          </p:cNvSpPr>
          <p:nvPr>
            <p:ph sz="half" idx="1"/>
          </p:nvPr>
        </p:nvSpPr>
        <p:spPr>
          <a:xfrm>
            <a:off x="1" y="1737360"/>
            <a:ext cx="5133555" cy="4177879"/>
          </a:xfrm>
        </p:spPr>
        <p:txBody>
          <a:bodyPr>
            <a:normAutofit/>
          </a:bodyPr>
          <a:lstStyle/>
          <a:p>
            <a:pPr marL="0" indent="0" algn="just">
              <a:buNone/>
            </a:pPr>
            <a:r>
              <a:rPr lang="tr-TR" dirty="0" smtClean="0"/>
              <a:t>Birey </a:t>
            </a:r>
            <a:r>
              <a:rPr lang="tr-TR" dirty="0"/>
              <a:t>olarak çevremizdekileri daha az kirletme konusunda uyarabiliriz. </a:t>
            </a:r>
          </a:p>
          <a:p>
            <a:pPr marL="0" indent="0" algn="just">
              <a:buNone/>
            </a:pPr>
            <a:r>
              <a:rPr lang="tr-TR" dirty="0"/>
              <a:t>Bütün bunların yanında insanlar çevreyi koruma adına bilinçlendirilmelidir. İnsanlar artık şunun farkına varmalıdır: Dünya bir tanedir ve onu koruyacak yine insanlardır </a:t>
            </a:r>
          </a:p>
        </p:txBody>
      </p:sp>
      <p:pic>
        <p:nvPicPr>
          <p:cNvPr id="9" name="İçerik Yer Tutucusu 8"/>
          <p:cNvPicPr>
            <a:picLocks noGrp="1" noChangeAspect="1"/>
          </p:cNvPicPr>
          <p:nvPr>
            <p:ph sz="half" idx="2"/>
          </p:nvPr>
        </p:nvPicPr>
        <p:blipFill>
          <a:blip r:embed="rId2"/>
          <a:stretch>
            <a:fillRect/>
          </a:stretch>
        </p:blipFill>
        <p:spPr>
          <a:xfrm>
            <a:off x="5133556" y="1737360"/>
            <a:ext cx="6022125" cy="4567906"/>
          </a:xfrm>
          <a:prstGeom prst="rect">
            <a:avLst/>
          </a:prstGeom>
        </p:spPr>
      </p:pic>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60</a:t>
            </a:fld>
            <a:endParaRPr lang="en-US" dirty="0"/>
          </a:p>
        </p:txBody>
      </p:sp>
    </p:spTree>
    <p:extLst>
      <p:ext uri="{BB962C8B-B14F-4D97-AF65-F5344CB8AC3E}">
        <p14:creationId xmlns:p14="http://schemas.microsoft.com/office/powerpoint/2010/main" val="25083767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a:t>
            </a:r>
            <a:r>
              <a:rPr lang="tr-TR" sz="3600" b="1" dirty="0" smtClean="0"/>
              <a:t>Toprak </a:t>
            </a:r>
            <a:r>
              <a:rPr lang="tr-TR" sz="3600" b="1" dirty="0"/>
              <a:t>Kirliliğinin Nedenleri </a:t>
            </a:r>
            <a:endParaRPr lang="tr-TR" sz="3600" dirty="0"/>
          </a:p>
        </p:txBody>
      </p:sp>
      <p:sp>
        <p:nvSpPr>
          <p:cNvPr id="8" name="İçerik Yer Tutucusu 7"/>
          <p:cNvSpPr>
            <a:spLocks noGrp="1"/>
          </p:cNvSpPr>
          <p:nvPr>
            <p:ph idx="1"/>
          </p:nvPr>
        </p:nvSpPr>
        <p:spPr/>
        <p:txBody>
          <a:bodyPr>
            <a:noAutofit/>
          </a:bodyPr>
          <a:lstStyle/>
          <a:p>
            <a:pPr marL="0" indent="0" algn="just">
              <a:buNone/>
            </a:pPr>
            <a:r>
              <a:rPr lang="tr-TR" sz="2800" b="1" dirty="0"/>
              <a:t>Endüstriyel Kirlilik </a:t>
            </a:r>
            <a:endParaRPr lang="tr-TR" sz="2800" dirty="0"/>
          </a:p>
          <a:p>
            <a:pPr marL="0" indent="0" algn="just">
              <a:buNone/>
            </a:pPr>
            <a:r>
              <a:rPr lang="tr-TR" sz="2800" dirty="0"/>
              <a:t>Ham maddesi toprak olan sanayi türlerinin toprağa olumsuz etkisi bulunmakta, toprak kaybına neden olmaktadır. Tuğla ve kiremit endüstri ham madde olarak arazi yüzeyindeki 40-50 cm’ </a:t>
            </a:r>
            <a:r>
              <a:rPr lang="tr-TR" sz="2800" dirty="0" err="1"/>
              <a:t>lik</a:t>
            </a:r>
            <a:r>
              <a:rPr lang="tr-TR" sz="2800" dirty="0"/>
              <a:t> en verimli toprakları kullanmaktadır. Geri kalan kısmın arazi yapısı bozulmakta, tarıma elverişli olma özelliğini kaybetmektedir. </a:t>
            </a:r>
          </a:p>
          <a:p>
            <a:pPr marL="0" indent="0" algn="just">
              <a:buNone/>
            </a:pPr>
            <a:r>
              <a:rPr lang="tr-TR" sz="2800" dirty="0"/>
              <a:t>Maden ocaklarının işletilmesi için ocak üstündeki örtü tabakası kaldırılmakta, bu da bitki örtüsünün bozulmasına neden olmaktadır. Bu durumda toprak kaybının önlenmesi amacıyla bitki örtüsü zenginleştirilmelidir.</a:t>
            </a:r>
          </a:p>
        </p:txBody>
      </p:sp>
      <p:sp>
        <p:nvSpPr>
          <p:cNvPr id="5" name="Veri Yer Tutucusu 4"/>
          <p:cNvSpPr>
            <a:spLocks noGrp="1"/>
          </p:cNvSpPr>
          <p:nvPr>
            <p:ph type="dt" sz="half" idx="10"/>
          </p:nvPr>
        </p:nvSpPr>
        <p:spPr/>
        <p:txBody>
          <a:bodyPr/>
          <a:lstStyle/>
          <a:p>
            <a:fld id="{154A893B-3590-4C24-AB37-020C3157D363}" type="datetime1">
              <a:rPr lang="tr-TR" smtClean="0"/>
              <a:t>15.04.2016</a:t>
            </a:fld>
            <a:endParaRPr lang="en-US" dirty="0"/>
          </a:p>
        </p:txBody>
      </p:sp>
      <p:sp>
        <p:nvSpPr>
          <p:cNvPr id="6" name="Altbilgi Yer Tutucusu 5"/>
          <p:cNvSpPr>
            <a:spLocks noGrp="1"/>
          </p:cNvSpPr>
          <p:nvPr>
            <p:ph type="ftr" sz="quarter" idx="11"/>
          </p:nvPr>
        </p:nvSpPr>
        <p:spPr/>
        <p:txBody>
          <a:bodyPr/>
          <a:lstStyle/>
          <a:p>
            <a:r>
              <a:rPr lang="en-US" smtClean="0"/>
              <a:t>ÇEVRE KORUMA / Öğr.Gör. Caner BULUT</a:t>
            </a:r>
            <a:endParaRPr lang="en-US" dirty="0"/>
          </a:p>
        </p:txBody>
      </p:sp>
      <p:sp>
        <p:nvSpPr>
          <p:cNvPr id="7" name="Slayt Numarası Yer Tutucusu 6"/>
          <p:cNvSpPr>
            <a:spLocks noGrp="1"/>
          </p:cNvSpPr>
          <p:nvPr>
            <p:ph type="sldNum" sz="quarter" idx="12"/>
          </p:nvPr>
        </p:nvSpPr>
        <p:spPr/>
        <p:txBody>
          <a:bodyPr/>
          <a:lstStyle/>
          <a:p>
            <a:fld id="{4FAB73BC-B049-4115-A692-8D63A059BFB8}" type="slidenum">
              <a:rPr lang="en-US" smtClean="0"/>
              <a:t>61</a:t>
            </a:fld>
            <a:endParaRPr lang="en-US" dirty="0"/>
          </a:p>
        </p:txBody>
      </p:sp>
    </p:spTree>
    <p:extLst>
      <p:ext uri="{BB962C8B-B14F-4D97-AF65-F5344CB8AC3E}">
        <p14:creationId xmlns:p14="http://schemas.microsoft.com/office/powerpoint/2010/main" val="38668800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a:t>
            </a:r>
            <a:r>
              <a:rPr lang="tr-TR" sz="3600" b="1" dirty="0" smtClean="0"/>
              <a:t>Toprak </a:t>
            </a:r>
            <a:r>
              <a:rPr lang="tr-TR" sz="3600" b="1" dirty="0"/>
              <a:t>Kirliliğinin Önlenmesi</a:t>
            </a:r>
            <a:endParaRPr lang="tr-TR" sz="3600" dirty="0"/>
          </a:p>
        </p:txBody>
      </p:sp>
      <p:sp>
        <p:nvSpPr>
          <p:cNvPr id="3" name="İçerik Yer Tutucusu 2"/>
          <p:cNvSpPr>
            <a:spLocks noGrp="1"/>
          </p:cNvSpPr>
          <p:nvPr>
            <p:ph idx="1"/>
          </p:nvPr>
        </p:nvSpPr>
        <p:spPr/>
        <p:txBody>
          <a:bodyPr>
            <a:normAutofit lnSpcReduction="10000"/>
          </a:bodyPr>
          <a:lstStyle/>
          <a:p>
            <a:pPr algn="just">
              <a:buFont typeface="Wingdings" panose="05000000000000000000" pitchFamily="2" charset="2"/>
              <a:buChar char="Ø"/>
            </a:pPr>
            <a:r>
              <a:rPr lang="tr-TR" sz="2800" dirty="0" smtClean="0"/>
              <a:t> </a:t>
            </a:r>
            <a:r>
              <a:rPr lang="tr-TR" sz="2800" dirty="0"/>
              <a:t>Toprak kirliliğinin kaynağında önlenmesi esastır. </a:t>
            </a:r>
          </a:p>
          <a:p>
            <a:pPr algn="just">
              <a:buFont typeface="Wingdings" panose="05000000000000000000" pitchFamily="2" charset="2"/>
              <a:buChar char="Ø"/>
            </a:pPr>
            <a:r>
              <a:rPr lang="tr-TR" sz="2800" dirty="0" smtClean="0"/>
              <a:t> </a:t>
            </a:r>
            <a:r>
              <a:rPr lang="tr-TR" sz="2800" dirty="0"/>
              <a:t>Her türlü atık ve artığı toprağa zarar verecek şekilde, Çevre Kanunu ve ilgili mevzuatta </a:t>
            </a:r>
            <a:r>
              <a:rPr lang="tr-TR" sz="2800" dirty="0" smtClean="0"/>
              <a:t> belirlenen </a:t>
            </a:r>
            <a:r>
              <a:rPr lang="tr-TR" sz="2800" dirty="0"/>
              <a:t>standartlara ve yöntemlere aykırı olarak doğrudan ve dolaylı biçimde toprağa vermek, depolamak gibi faaliyetlerde bulunmak yasaktır. </a:t>
            </a:r>
          </a:p>
          <a:p>
            <a:pPr algn="just">
              <a:buFont typeface="Wingdings" panose="05000000000000000000" pitchFamily="2" charset="2"/>
              <a:buChar char="Ø"/>
            </a:pPr>
            <a:r>
              <a:rPr lang="pl-PL" sz="2800" dirty="0" smtClean="0"/>
              <a:t> </a:t>
            </a:r>
            <a:r>
              <a:rPr lang="pl-PL" sz="2800" dirty="0"/>
              <a:t>Kirli toprak temiz toprak ile karıştırılamaz. </a:t>
            </a:r>
            <a:endParaRPr lang="tr-TR" sz="2800" dirty="0" smtClean="0"/>
          </a:p>
          <a:p>
            <a:pPr algn="just">
              <a:buFont typeface="Wingdings" panose="05000000000000000000" pitchFamily="2" charset="2"/>
              <a:buChar char="Ø"/>
            </a:pPr>
            <a:r>
              <a:rPr lang="tr-TR" sz="2800" dirty="0" smtClean="0"/>
              <a:t>Tehlikeli maddelerin kullanıldığı, depolandığı, üretildiği faaliyetler ya da tesisler ile atıkların üretildiği, bertaraf veya geri kazanımının yapıldığı tesislerde kaza ihtimali göz önünde bulundurularak toprak kirlenmesine engel olacak tedbirler alınır. </a:t>
            </a:r>
          </a:p>
          <a:p>
            <a:pPr algn="just">
              <a:buFont typeface="Wingdings" panose="05000000000000000000" pitchFamily="2" charset="2"/>
              <a:buChar char="Ø"/>
            </a:pPr>
            <a:endParaRPr lang="pl-PL" sz="2800" dirty="0"/>
          </a:p>
          <a:p>
            <a:pPr algn="just"/>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62</a:t>
            </a:fld>
            <a:endParaRPr lang="en-US" dirty="0"/>
          </a:p>
        </p:txBody>
      </p:sp>
    </p:spTree>
    <p:extLst>
      <p:ext uri="{BB962C8B-B14F-4D97-AF65-F5344CB8AC3E}">
        <p14:creationId xmlns:p14="http://schemas.microsoft.com/office/powerpoint/2010/main" val="2467610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a:t>
            </a:r>
            <a:r>
              <a:rPr lang="tr-TR" sz="3600" b="1" dirty="0" smtClean="0"/>
              <a:t>Toprak </a:t>
            </a:r>
            <a:r>
              <a:rPr lang="tr-TR" sz="3600" b="1" dirty="0"/>
              <a:t>Kirliliğinin İnsan ve Çevreye Etkileri </a:t>
            </a:r>
            <a:endParaRPr lang="tr-TR" sz="3600" dirty="0"/>
          </a:p>
        </p:txBody>
      </p:sp>
      <p:sp>
        <p:nvSpPr>
          <p:cNvPr id="3" name="İçerik Yer Tutucusu 2"/>
          <p:cNvSpPr>
            <a:spLocks noGrp="1"/>
          </p:cNvSpPr>
          <p:nvPr>
            <p:ph idx="1"/>
          </p:nvPr>
        </p:nvSpPr>
        <p:spPr/>
        <p:txBody>
          <a:bodyPr>
            <a:noAutofit/>
          </a:bodyPr>
          <a:lstStyle/>
          <a:p>
            <a:pPr marL="0" indent="0" algn="just">
              <a:buNone/>
            </a:pPr>
            <a:r>
              <a:rPr lang="tr-TR" sz="2800" b="1" dirty="0"/>
              <a:t>Erozyonun Etkileri </a:t>
            </a:r>
            <a:endParaRPr lang="tr-TR" sz="2800" dirty="0"/>
          </a:p>
          <a:p>
            <a:pPr marL="0" indent="0" algn="just">
              <a:buNone/>
            </a:pPr>
            <a:r>
              <a:rPr lang="tr-TR" sz="2800" dirty="0"/>
              <a:t>Bitki örtüsünün yok olması, erozyonun yanı sıra toprak kayması, taşkın ve çığ felaketlerini artırır. Verimsizleşen ve yok olan tarım arazileri üzerinde yaşayanları besleyemez duruma gelir, kırsal kesimden kentlere </a:t>
            </a:r>
            <a:r>
              <a:rPr lang="tr-TR" sz="2800" dirty="0" smtClean="0"/>
              <a:t>doğru </a:t>
            </a:r>
            <a:r>
              <a:rPr lang="tr-TR" sz="2800" dirty="0"/>
              <a:t>göçü arttırarak büyük ekonomik ve toplumsal sorunlara yol açar</a:t>
            </a:r>
            <a:r>
              <a:rPr lang="tr-TR" sz="2800" dirty="0" smtClean="0"/>
              <a:t>.</a:t>
            </a:r>
          </a:p>
          <a:p>
            <a:pPr marL="0" indent="0" algn="just">
              <a:buNone/>
            </a:pPr>
            <a:r>
              <a:rPr lang="tr-TR" sz="2800" dirty="0"/>
              <a:t>Meraların yok olması hayvancılığın gerilemesine neden olurken gelirin azalması ve iş olanağının daralması sonucunu doğurur. Bitki örtüsünün yok olması, erozyonun yanı </a:t>
            </a:r>
            <a:r>
              <a:rPr lang="tr-TR" sz="2800" dirty="0" smtClean="0"/>
              <a:t>sıra </a:t>
            </a:r>
            <a:r>
              <a:rPr lang="tr-TR" sz="2800" dirty="0"/>
              <a:t>toprak kayması, taşkın ve çığ felaketlerini artırır. Erozyon sonucu taşınan verimli topraklar, baraj göllerini doldurarak ekonomik ömürlerini kısaltır.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63</a:t>
            </a:fld>
            <a:endParaRPr lang="en-US" dirty="0"/>
          </a:p>
        </p:txBody>
      </p:sp>
    </p:spTree>
    <p:extLst>
      <p:ext uri="{BB962C8B-B14F-4D97-AF65-F5344CB8AC3E}">
        <p14:creationId xmlns:p14="http://schemas.microsoft.com/office/powerpoint/2010/main" val="22021260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Toprak Kirliliğinin İnsan ve Çevreye Etkileri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a:t>Yeşil örtü ve toprağın elden gitmesi ile ortaya çıkan iklim değişikliği ve bozulan ekolojik denge sonucunda vahim boyutlarda doğal varlık kaybedilerek ekonomik zarara uğratır. Bitki örtüsü ve toprağın olmadığı bir yüzey, kar ve yağmur sularını ememediğinden doğal su kaynakları düzenli ve sürekli olarak beslenemez. Kaybedilen toprak örtüsünün yeniden oluşması için binlerce yıl gerekir.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64</a:t>
            </a:fld>
            <a:endParaRPr lang="en-US" dirty="0"/>
          </a:p>
        </p:txBody>
      </p:sp>
    </p:spTree>
    <p:extLst>
      <p:ext uri="{BB962C8B-B14F-4D97-AF65-F5344CB8AC3E}">
        <p14:creationId xmlns:p14="http://schemas.microsoft.com/office/powerpoint/2010/main" val="36208344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Toprak Kirliliğinin İnsan ve Çevreye Etkileri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b="1" dirty="0"/>
              <a:t>Yaşlık ve Çoraklığın Etkileri </a:t>
            </a:r>
            <a:endParaRPr lang="tr-TR" sz="2800" dirty="0"/>
          </a:p>
          <a:p>
            <a:pPr marL="0" indent="0" algn="just">
              <a:buNone/>
            </a:pPr>
            <a:r>
              <a:rPr lang="tr-TR" sz="2800" dirty="0"/>
              <a:t>Bazı toprakların iklimsel etkiler sonucu yılın belli zamanlarında yaşlık, belli zamanlarında ise çoraklıkla karşılanması söz konusu olabilir. Her iki durumda da toprağın kullanılması güçleşmekte, verimi düşmekte, olumsuz çevresel etkilerle karşılaşılmaktadır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65</a:t>
            </a:fld>
            <a:endParaRPr lang="en-US" dirty="0"/>
          </a:p>
        </p:txBody>
      </p:sp>
    </p:spTree>
    <p:extLst>
      <p:ext uri="{BB962C8B-B14F-4D97-AF65-F5344CB8AC3E}">
        <p14:creationId xmlns:p14="http://schemas.microsoft.com/office/powerpoint/2010/main" val="31872938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Toprak Kirliliğinin İnsan ve Çevreye Etkileri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b="1" dirty="0"/>
              <a:t>Taşlık ve Kayalığın Etkileri </a:t>
            </a:r>
            <a:endParaRPr lang="tr-TR" sz="2800" dirty="0"/>
          </a:p>
          <a:p>
            <a:pPr marL="0" indent="0" algn="just">
              <a:buNone/>
            </a:pPr>
            <a:r>
              <a:rPr lang="tr-TR" sz="2800" dirty="0"/>
              <a:t>Taşlık, çapı 25 cm’den fazla olan taşların toprağın üstünde ve içinde görevli olarak bulunma payıdır ve insan etkinliklerinden kaynaklanan bir sorun olmayıp toprağın doğal özelliklerinin bir sonucudur. Taşlık artıkça tarımsal ilaçların kullanılması güçleşmekte, etkin bitkilerinin yetiştirilmesi olanaksız hâle gelmektedir. Kayalık ise bir yerde çıplak yerli kayaların üzerinde kullanılmayacak derecede ince toprak örtüsünün bulunması durumudur.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66</a:t>
            </a:fld>
            <a:endParaRPr lang="en-US" dirty="0"/>
          </a:p>
        </p:txBody>
      </p:sp>
    </p:spTree>
    <p:extLst>
      <p:ext uri="{BB962C8B-B14F-4D97-AF65-F5344CB8AC3E}">
        <p14:creationId xmlns:p14="http://schemas.microsoft.com/office/powerpoint/2010/main" val="38838065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Doğa Kirliliği / Toprak Kirliliğinin İnsan ve Çevreye Etkileri </a:t>
            </a:r>
            <a:endParaRPr lang="tr-TR" sz="3600" dirty="0"/>
          </a:p>
        </p:txBody>
      </p:sp>
      <p:sp>
        <p:nvSpPr>
          <p:cNvPr id="3" name="İçerik Yer Tutucusu 2"/>
          <p:cNvSpPr>
            <a:spLocks noGrp="1"/>
          </p:cNvSpPr>
          <p:nvPr>
            <p:ph idx="1"/>
          </p:nvPr>
        </p:nvSpPr>
        <p:spPr>
          <a:xfrm>
            <a:off x="609600" y="1323834"/>
            <a:ext cx="10972800" cy="4802336"/>
          </a:xfrm>
        </p:spPr>
        <p:txBody>
          <a:bodyPr>
            <a:noAutofit/>
          </a:bodyPr>
          <a:lstStyle/>
          <a:p>
            <a:pPr marL="0" indent="0" algn="just">
              <a:buNone/>
            </a:pPr>
            <a:r>
              <a:rPr lang="tr-TR" sz="2400" b="1" dirty="0"/>
              <a:t>Gübre ve Gübrelemenin Etkileri </a:t>
            </a:r>
            <a:endParaRPr lang="tr-TR" sz="2400" dirty="0"/>
          </a:p>
          <a:p>
            <a:pPr marL="0" indent="0" algn="just">
              <a:buNone/>
            </a:pPr>
            <a:r>
              <a:rPr lang="tr-TR" sz="2400" dirty="0"/>
              <a:t>Gübreleme, toprağın verimini artırmak için yapılsa da bazı durumlarda önemli toprak sorunlarına neden olmaktadır. Gübrelemenin olumsuz etkileri iki ana başlık altında toplanabilir. </a:t>
            </a:r>
            <a:endParaRPr lang="tr-TR" sz="2400" dirty="0" smtClean="0"/>
          </a:p>
          <a:p>
            <a:pPr algn="just">
              <a:buFont typeface="Wingdings" panose="05000000000000000000" pitchFamily="2" charset="2"/>
              <a:buChar char="Ø"/>
            </a:pPr>
            <a:r>
              <a:rPr lang="tr-TR" sz="2400" b="1" dirty="0" smtClean="0"/>
              <a:t>  Toprağı </a:t>
            </a:r>
            <a:r>
              <a:rPr lang="tr-TR" sz="2400" b="1" dirty="0"/>
              <a:t>tanımadan yapılan gübreleme</a:t>
            </a:r>
            <a:r>
              <a:rPr lang="tr-TR" sz="2400" dirty="0"/>
              <a:t>: Toprağı tanımadan, toprağın neye gereksinim duyduğunu çözümlemeden yapılan gübreleme; yanlış gübre türü kullanılarak bitkilerin yanmasına veya kurumasına, uygun olmayan zamanda yanlış toprak derinliklerine gübre vererek verimin azalmasına, toprak yapısının ve koşullarının bozulmasına, topraktaki bitki-besin maddesi dengesinin bozulmasına neden olur. </a:t>
            </a:r>
          </a:p>
          <a:p>
            <a:pPr algn="just">
              <a:buFont typeface="Wingdings" panose="05000000000000000000" pitchFamily="2" charset="2"/>
              <a:buChar char="Ø"/>
            </a:pPr>
            <a:r>
              <a:rPr lang="tr-TR" sz="2400" dirty="0" smtClean="0"/>
              <a:t>  </a:t>
            </a:r>
            <a:r>
              <a:rPr lang="tr-TR" sz="2400" b="1" dirty="0"/>
              <a:t>Aşırı gübreleme: </a:t>
            </a:r>
            <a:r>
              <a:rPr lang="tr-TR" sz="2400" dirty="0"/>
              <a:t>Yüksek oranlarda kullanılan azotlu gübreler toprağın yıkanması sonucu yer altı sularına, nehirlere karışıp sudaki nitrat düzeyini artırabilir. </a:t>
            </a:r>
          </a:p>
          <a:p>
            <a:pPr algn="just"/>
            <a:endParaRPr lang="tr-TR" sz="24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67</a:t>
            </a:fld>
            <a:endParaRPr lang="en-US" dirty="0"/>
          </a:p>
        </p:txBody>
      </p:sp>
    </p:spTree>
    <p:extLst>
      <p:ext uri="{BB962C8B-B14F-4D97-AF65-F5344CB8AC3E}">
        <p14:creationId xmlns:p14="http://schemas.microsoft.com/office/powerpoint/2010/main" val="39634084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0" y="5650473"/>
            <a:ext cx="10113264" cy="822960"/>
          </a:xfrm>
        </p:spPr>
        <p:txBody>
          <a:bodyPr>
            <a:normAutofit/>
          </a:bodyPr>
          <a:lstStyle/>
          <a:p>
            <a:r>
              <a:rPr lang="tr-TR" sz="4400" b="1" dirty="0" smtClean="0"/>
              <a:t>3.GÜRÜLTÜ </a:t>
            </a:r>
            <a:endParaRPr lang="tr-TR" sz="44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68</a:t>
            </a:fld>
            <a:endParaRPr lang="en-US" dirty="0"/>
          </a:p>
        </p:txBody>
      </p:sp>
      <p:pic>
        <p:nvPicPr>
          <p:cNvPr id="11" name="Resim 10"/>
          <p:cNvPicPr>
            <a:picLocks noChangeAspect="1"/>
          </p:cNvPicPr>
          <p:nvPr/>
        </p:nvPicPr>
        <p:blipFill>
          <a:blip r:embed="rId2"/>
          <a:stretch>
            <a:fillRect/>
          </a:stretch>
        </p:blipFill>
        <p:spPr>
          <a:xfrm>
            <a:off x="0" y="4"/>
            <a:ext cx="12192000" cy="5513695"/>
          </a:xfrm>
          <a:prstGeom prst="rect">
            <a:avLst/>
          </a:prstGeom>
        </p:spPr>
      </p:pic>
    </p:spTree>
    <p:extLst>
      <p:ext uri="{BB962C8B-B14F-4D97-AF65-F5344CB8AC3E}">
        <p14:creationId xmlns:p14="http://schemas.microsoft.com/office/powerpoint/2010/main" val="31502943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normAutofit/>
          </a:bodyPr>
          <a:lstStyle/>
          <a:p>
            <a:r>
              <a:rPr lang="tr-TR" sz="3600" b="1" dirty="0"/>
              <a:t>GÜRÜLTÜ</a:t>
            </a:r>
            <a:endParaRPr lang="tr-TR" sz="3600" dirty="0"/>
          </a:p>
        </p:txBody>
      </p:sp>
      <p:sp>
        <p:nvSpPr>
          <p:cNvPr id="9" name="İçerik Yer Tutucusu 8"/>
          <p:cNvSpPr>
            <a:spLocks noGrp="1"/>
          </p:cNvSpPr>
          <p:nvPr>
            <p:ph idx="1"/>
          </p:nvPr>
        </p:nvSpPr>
        <p:spPr/>
        <p:txBody>
          <a:bodyPr>
            <a:noAutofit/>
          </a:bodyPr>
          <a:lstStyle/>
          <a:p>
            <a:pPr marL="0" indent="0" algn="just">
              <a:buNone/>
            </a:pPr>
            <a:r>
              <a:rPr lang="tr-TR" sz="2800" dirty="0"/>
              <a:t>İnsanlar üzerinde olumsuz etki bırakan, istenmeyen, dinleyene bir anlam ifade etmeyen, hoşa gitmeyen seslere gürültü denir. Bu tanıma bakıldığında sesin gürültü niteliği taşıması için mutlaka yüksek düzeyde olması gerekmediği anlaşılmaktadır. Özellikle büyük kentlerimizde gürültü yoğunlukları oldukça yüksek seviyede olup ses ve gürültü arasındaki ayırım kişilere göre değişebilir. </a:t>
            </a:r>
            <a:endParaRPr lang="tr-TR" sz="2800" dirty="0" smtClean="0"/>
          </a:p>
          <a:p>
            <a:pPr marL="0" indent="0" algn="just">
              <a:buNone/>
            </a:pPr>
            <a:r>
              <a:rPr lang="tr-TR" sz="2800" dirty="0" smtClean="0"/>
              <a:t> </a:t>
            </a:r>
            <a:endParaRPr lang="tr-TR" sz="2800" dirty="0"/>
          </a:p>
        </p:txBody>
      </p:sp>
      <p:sp>
        <p:nvSpPr>
          <p:cNvPr id="5" name="Veri Yer Tutucusu 4"/>
          <p:cNvSpPr>
            <a:spLocks noGrp="1"/>
          </p:cNvSpPr>
          <p:nvPr>
            <p:ph type="dt" sz="half" idx="10"/>
          </p:nvPr>
        </p:nvSpPr>
        <p:spPr/>
        <p:txBody>
          <a:bodyPr/>
          <a:lstStyle/>
          <a:p>
            <a:fld id="{E41A25AF-D284-4DDA-8018-BA016CAD2118}" type="datetime1">
              <a:rPr lang="tr-TR" smtClean="0"/>
              <a:t>15.04.2016</a:t>
            </a:fld>
            <a:endParaRPr lang="en-US" dirty="0"/>
          </a:p>
        </p:txBody>
      </p:sp>
      <p:sp>
        <p:nvSpPr>
          <p:cNvPr id="6" name="Altbilgi Yer Tutucusu 5"/>
          <p:cNvSpPr>
            <a:spLocks noGrp="1"/>
          </p:cNvSpPr>
          <p:nvPr>
            <p:ph type="ftr" sz="quarter" idx="11"/>
          </p:nvPr>
        </p:nvSpPr>
        <p:spPr/>
        <p:txBody>
          <a:bodyPr/>
          <a:lstStyle/>
          <a:p>
            <a:r>
              <a:rPr lang="en-US" smtClean="0"/>
              <a:t>ÇEVRE KORUMA / Öğr.Gör. Caner BULUT</a:t>
            </a:r>
            <a:endParaRPr lang="en-US" dirty="0"/>
          </a:p>
        </p:txBody>
      </p:sp>
      <p:sp>
        <p:nvSpPr>
          <p:cNvPr id="7" name="Slayt Numarası Yer Tutucusu 6"/>
          <p:cNvSpPr>
            <a:spLocks noGrp="1"/>
          </p:cNvSpPr>
          <p:nvPr>
            <p:ph type="sldNum" sz="quarter" idx="12"/>
          </p:nvPr>
        </p:nvSpPr>
        <p:spPr/>
        <p:txBody>
          <a:bodyPr/>
          <a:lstStyle/>
          <a:p>
            <a:fld id="{4FAB73BC-B049-4115-A692-8D63A059BFB8}" type="slidenum">
              <a:rPr lang="en-US" smtClean="0"/>
              <a:t>69</a:t>
            </a:fld>
            <a:endParaRPr lang="en-US" dirty="0"/>
          </a:p>
        </p:txBody>
      </p:sp>
    </p:spTree>
    <p:extLst>
      <p:ext uri="{BB962C8B-B14F-4D97-AF65-F5344CB8AC3E}">
        <p14:creationId xmlns:p14="http://schemas.microsoft.com/office/powerpoint/2010/main" val="1529714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ÇEVRE KORUMA / </a:t>
            </a:r>
            <a:r>
              <a:rPr lang="tr-TR" sz="3600" b="1" dirty="0"/>
              <a:t>Çevre Sorunları </a:t>
            </a:r>
            <a:endParaRPr lang="tr-TR" sz="3600" dirty="0"/>
          </a:p>
        </p:txBody>
      </p:sp>
      <p:sp>
        <p:nvSpPr>
          <p:cNvPr id="3" name="İçerik Yer Tutucusu 2"/>
          <p:cNvSpPr>
            <a:spLocks noGrp="1"/>
          </p:cNvSpPr>
          <p:nvPr>
            <p:ph idx="1"/>
          </p:nvPr>
        </p:nvSpPr>
        <p:spPr/>
        <p:txBody>
          <a:bodyPr>
            <a:noAutofit/>
          </a:bodyPr>
          <a:lstStyle/>
          <a:p>
            <a:pPr marL="0" indent="0" algn="just">
              <a:buNone/>
            </a:pPr>
            <a:r>
              <a:rPr lang="tr-TR" sz="2800" dirty="0" smtClean="0"/>
              <a:t>Ülkemizde </a:t>
            </a:r>
            <a:r>
              <a:rPr lang="tr-TR" sz="2800" dirty="0"/>
              <a:t>özellikle büyük şehirlerde kalitesiz yakıt kullanımından dolayı hava kirliliği büyük boyutlara ulaşmıştır. Son yıllarda doğal gaz kullanımın yaygınlaşması ile hava kirliliğinde azalmalar görülmeye başlanmıştır. Özellikle sanayiden kaynaklı hava kirliliği artmaktadır</a:t>
            </a:r>
            <a:r>
              <a:rPr lang="tr-TR" sz="2800" dirty="0" smtClean="0"/>
              <a:t>.</a:t>
            </a:r>
          </a:p>
          <a:p>
            <a:pPr marL="0" indent="0" algn="just">
              <a:buNone/>
            </a:pPr>
            <a:r>
              <a:rPr lang="tr-TR" sz="2800" dirty="0" smtClean="0"/>
              <a:t>Ülkemizde, belediyelerin üzerlerine düşen görevleri yerine getirmemeleri nedeni ile düzenli çöp depo alanlarının oluşturulmamış olması ve arıtma tesislerinin zamanında kurulmamış olması çevre sorunlarının artmasına neden olmaktadır. </a:t>
            </a:r>
          </a:p>
          <a:p>
            <a:pPr marL="0" indent="0" algn="just">
              <a:buNone/>
            </a:pPr>
            <a:r>
              <a:rPr lang="tr-TR" sz="2800" dirty="0" smtClean="0"/>
              <a:t> </a:t>
            </a:r>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7</a:t>
            </a:fld>
            <a:endParaRPr lang="en-US" dirty="0"/>
          </a:p>
        </p:txBody>
      </p:sp>
    </p:spTree>
    <p:extLst>
      <p:ext uri="{BB962C8B-B14F-4D97-AF65-F5344CB8AC3E}">
        <p14:creationId xmlns:p14="http://schemas.microsoft.com/office/powerpoint/2010/main" val="25838904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4083" y="259312"/>
            <a:ext cx="10058400" cy="1450757"/>
          </a:xfrm>
        </p:spPr>
        <p:txBody>
          <a:bodyPr>
            <a:normAutofit/>
          </a:bodyPr>
          <a:lstStyle/>
          <a:p>
            <a:r>
              <a:rPr lang="tr-TR" sz="3600" b="1" dirty="0" smtClean="0"/>
              <a:t>GÜRÜLTÜ / Gürültünün </a:t>
            </a:r>
            <a:r>
              <a:rPr lang="tr-TR" sz="3600" b="1" dirty="0"/>
              <a:t>Kaynakları </a:t>
            </a:r>
            <a:endParaRPr lang="tr-TR" sz="3600"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endParaRPr lang="tr-TR" sz="2800" dirty="0" smtClean="0"/>
          </a:p>
          <a:p>
            <a:pPr algn="just">
              <a:buFont typeface="Wingdings" panose="05000000000000000000" pitchFamily="2" charset="2"/>
              <a:buChar char="Ø"/>
            </a:pPr>
            <a:r>
              <a:rPr lang="tr-TR" sz="2800" dirty="0" smtClean="0"/>
              <a:t>Yapı </a:t>
            </a:r>
            <a:r>
              <a:rPr lang="tr-TR" sz="2800" dirty="0"/>
              <a:t>İçi </a:t>
            </a:r>
            <a:r>
              <a:rPr lang="tr-TR" sz="2800" dirty="0" smtClean="0"/>
              <a:t>Gürültüler</a:t>
            </a:r>
          </a:p>
          <a:p>
            <a:pPr algn="just">
              <a:buFont typeface="Wingdings" panose="05000000000000000000" pitchFamily="2" charset="2"/>
              <a:buChar char="Ø"/>
            </a:pPr>
            <a:r>
              <a:rPr lang="tr-TR" sz="2800" dirty="0"/>
              <a:t>Yapı Dışı Çevre Gürültüleri </a:t>
            </a:r>
            <a:endParaRPr lang="tr-TR" sz="2800" dirty="0" smtClean="0"/>
          </a:p>
          <a:p>
            <a:pPr algn="just">
              <a:buFont typeface="Wingdings" panose="05000000000000000000" pitchFamily="2" charset="2"/>
              <a:buChar char="Ø"/>
            </a:pPr>
            <a:r>
              <a:rPr lang="tr-TR" sz="2800" dirty="0"/>
              <a:t>Doğal Gürültüler </a:t>
            </a:r>
            <a:endParaRPr lang="tr-TR" sz="2800" dirty="0" smtClean="0"/>
          </a:p>
          <a:p>
            <a:pPr algn="just">
              <a:buFont typeface="Wingdings" panose="05000000000000000000" pitchFamily="2" charset="2"/>
              <a:buChar char="Ø"/>
            </a:pPr>
            <a:r>
              <a:rPr lang="tr-TR" sz="2800" dirty="0"/>
              <a:t>Elektromanyetik Kirlilik </a:t>
            </a:r>
            <a:r>
              <a:rPr lang="tr-TR" sz="2800" dirty="0" smtClean="0"/>
              <a:t> </a:t>
            </a:r>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70</a:t>
            </a:fld>
            <a:endParaRPr lang="en-US" dirty="0"/>
          </a:p>
        </p:txBody>
      </p:sp>
    </p:spTree>
    <p:extLst>
      <p:ext uri="{BB962C8B-B14F-4D97-AF65-F5344CB8AC3E}">
        <p14:creationId xmlns:p14="http://schemas.microsoft.com/office/powerpoint/2010/main" val="4293556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GÜRÜLTÜ </a:t>
            </a:r>
            <a:r>
              <a:rPr lang="tr-TR" sz="3600" b="1" dirty="0" smtClean="0"/>
              <a:t>/</a:t>
            </a:r>
            <a:r>
              <a:rPr lang="tr-TR" sz="3600" b="1" dirty="0"/>
              <a:t> Gürültünün İnsan ve Çevresine Etkileri </a:t>
            </a:r>
            <a:endParaRPr lang="tr-TR" sz="3600" dirty="0"/>
          </a:p>
        </p:txBody>
      </p:sp>
      <p:sp>
        <p:nvSpPr>
          <p:cNvPr id="3" name="İçerik Yer Tutucusu 2"/>
          <p:cNvSpPr>
            <a:spLocks noGrp="1"/>
          </p:cNvSpPr>
          <p:nvPr>
            <p:ph idx="1"/>
          </p:nvPr>
        </p:nvSpPr>
        <p:spPr/>
        <p:txBody>
          <a:bodyPr>
            <a:noAutofit/>
          </a:bodyPr>
          <a:lstStyle/>
          <a:p>
            <a:pPr marL="0" indent="0" algn="just">
              <a:buNone/>
            </a:pPr>
            <a:r>
              <a:rPr lang="tr-TR" sz="2800" dirty="0"/>
              <a:t>İnsanlar gürültüye duyarlılıkları açısından farklıdır. Genel olarak sesinizi duyurmak için bağırmak zorunda kaldığınız gürültülü ortam, kulağınızı ağrıtan sesler, kulağınızı çınlatan gürültü veya maruz kaldıktan sonra sağırlık yaşattıran sesler işitmenize zarar verebilir</a:t>
            </a:r>
            <a:r>
              <a:rPr lang="tr-TR" sz="2800" dirty="0" smtClean="0"/>
              <a:t>.</a:t>
            </a:r>
          </a:p>
          <a:p>
            <a:pPr marL="0" indent="0" algn="just">
              <a:buNone/>
            </a:pPr>
            <a:r>
              <a:rPr lang="tr-TR" sz="2800" dirty="0"/>
              <a:t>Frekans saniyedeki devir veya Hertz (Hz) olarak ölçülür. Sesin tizliği ne kadar yüksekse frekansı o kadar fazladır. Genel olarak en iyi duyan çocuklar büyük kilise orgunun en düşük notası olan 20 </a:t>
            </a:r>
            <a:r>
              <a:rPr lang="tr-TR" sz="2800" dirty="0" err="1"/>
              <a:t>Hertz’lik</a:t>
            </a:r>
            <a:r>
              <a:rPr lang="tr-TR" sz="2800" dirty="0"/>
              <a:t> sesten köpek havlama sesinin en tizliği olan 20.000 </a:t>
            </a:r>
            <a:r>
              <a:rPr lang="tr-TR" sz="2800" dirty="0" err="1"/>
              <a:t>Hertz’lik</a:t>
            </a:r>
            <a:r>
              <a:rPr lang="tr-TR" sz="2800" dirty="0"/>
              <a:t> sese kadar sesleri ayırt edebilir.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71</a:t>
            </a:fld>
            <a:endParaRPr lang="en-US" dirty="0"/>
          </a:p>
        </p:txBody>
      </p:sp>
    </p:spTree>
    <p:extLst>
      <p:ext uri="{BB962C8B-B14F-4D97-AF65-F5344CB8AC3E}">
        <p14:creationId xmlns:p14="http://schemas.microsoft.com/office/powerpoint/2010/main" val="2523164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GÜRÜLTÜ / Gürültünün İnsan ve Çevresine Etkileri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smtClean="0"/>
              <a:t>İnsan konuşması 500-2.000 Hz arasında değişir ve pek çok insana çok yüksek veya çok alçak frekanslı seslerden daha gürültülü gelir. Duyma kaybı başlayınca yüksek frekanslar daha önce kaybedilir. Bu da işitme kayıplı insanların bayan ve çocukların yüksek tizlik seslerini neden daha zor duyduklarını açıklar.</a:t>
            </a:r>
          </a:p>
          <a:p>
            <a:pPr algn="just"/>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72</a:t>
            </a:fld>
            <a:endParaRPr lang="en-US" dirty="0"/>
          </a:p>
        </p:txBody>
      </p:sp>
    </p:spTree>
    <p:extLst>
      <p:ext uri="{BB962C8B-B14F-4D97-AF65-F5344CB8AC3E}">
        <p14:creationId xmlns:p14="http://schemas.microsoft.com/office/powerpoint/2010/main" val="1086082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t>GÜRÜLTÜ / Gürültü </a:t>
            </a:r>
            <a:r>
              <a:rPr lang="tr-TR" sz="3600" b="1" dirty="0"/>
              <a:t>Kirliliğinin Önlenmesi</a:t>
            </a:r>
            <a:endParaRPr lang="tr-TR" sz="3600" dirty="0"/>
          </a:p>
        </p:txBody>
      </p:sp>
      <p:sp>
        <p:nvSpPr>
          <p:cNvPr id="3" name="İçerik Yer Tutucusu 2"/>
          <p:cNvSpPr>
            <a:spLocks noGrp="1"/>
          </p:cNvSpPr>
          <p:nvPr>
            <p:ph idx="1"/>
          </p:nvPr>
        </p:nvSpPr>
        <p:spPr/>
        <p:txBody>
          <a:bodyPr>
            <a:noAutofit/>
          </a:bodyPr>
          <a:lstStyle/>
          <a:p>
            <a:pPr algn="just">
              <a:buFont typeface="Wingdings" panose="05000000000000000000" pitchFamily="2" charset="2"/>
              <a:buChar char="Ø"/>
            </a:pPr>
            <a:r>
              <a:rPr lang="tr-TR" sz="2800" dirty="0" smtClean="0"/>
              <a:t> Hava </a:t>
            </a:r>
            <a:r>
              <a:rPr lang="tr-TR" sz="2800" dirty="0"/>
              <a:t>alanlarının, endüstri ve sanayi bölgelerinin yerleşim bölgelerinden uzak yerlerde kurulması </a:t>
            </a:r>
          </a:p>
          <a:p>
            <a:pPr algn="just">
              <a:buFont typeface="Wingdings" panose="05000000000000000000" pitchFamily="2" charset="2"/>
              <a:buChar char="Ø"/>
            </a:pPr>
            <a:r>
              <a:rPr lang="tr-TR" sz="2800" dirty="0" smtClean="0"/>
              <a:t> </a:t>
            </a:r>
            <a:r>
              <a:rPr lang="tr-TR" sz="2800" dirty="0"/>
              <a:t>Motorlu taşıtların gereksiz korna çalmalarının önlenmesi </a:t>
            </a:r>
          </a:p>
          <a:p>
            <a:pPr algn="just">
              <a:buFont typeface="Wingdings" panose="05000000000000000000" pitchFamily="2" charset="2"/>
              <a:buChar char="Ø"/>
            </a:pPr>
            <a:r>
              <a:rPr lang="tr-TR" sz="2800" dirty="0" smtClean="0"/>
              <a:t> Kamuoyuna </a:t>
            </a:r>
            <a:r>
              <a:rPr lang="tr-TR" sz="2800" dirty="0"/>
              <a:t>açık olan yerler ile yerleşim alanlarında elektronik olarak sesi yükseltilen müzik aletlerinin çevreyi rahatsız edecek seviyede olmasının önlenmesi ya da konut alanlarında bu tür faaliyetlere izin verilmesinin yasaklanması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73</a:t>
            </a:fld>
            <a:endParaRPr lang="en-US" dirty="0"/>
          </a:p>
        </p:txBody>
      </p:sp>
    </p:spTree>
    <p:extLst>
      <p:ext uri="{BB962C8B-B14F-4D97-AF65-F5344CB8AC3E}">
        <p14:creationId xmlns:p14="http://schemas.microsoft.com/office/powerpoint/2010/main" val="16012877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GÜRÜLTÜ / Gürültü Kirliliğinin Önlenmesi</a:t>
            </a:r>
            <a:endParaRPr lang="tr-TR" sz="3600"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800" dirty="0" smtClean="0"/>
              <a:t> İş yerlerinde çalışanların maruz kalacağı gürültü seviyesinin en aza indirilmesi (Çalışma ve Sosyal Güvenlik Bakanlığı “Gürültü Yönetmeliği” kapsamında değerlendirilmektedir.) </a:t>
            </a:r>
          </a:p>
          <a:p>
            <a:pPr algn="just">
              <a:buFont typeface="Wingdings" panose="05000000000000000000" pitchFamily="2" charset="2"/>
              <a:buChar char="Ø"/>
            </a:pPr>
            <a:r>
              <a:rPr lang="tr-TR" sz="2800" dirty="0" smtClean="0"/>
              <a:t> Yerleşim yerlerinde ve binaların içinde gürültü rahatsızlığını önlemek için yeni inşa edilen yapılarda ses yalıtımı sağlanması </a:t>
            </a:r>
          </a:p>
          <a:p>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74</a:t>
            </a:fld>
            <a:endParaRPr lang="en-US" dirty="0"/>
          </a:p>
        </p:txBody>
      </p:sp>
    </p:spTree>
    <p:extLst>
      <p:ext uri="{BB962C8B-B14F-4D97-AF65-F5344CB8AC3E}">
        <p14:creationId xmlns:p14="http://schemas.microsoft.com/office/powerpoint/2010/main" val="29680173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38504" y="5223680"/>
            <a:ext cx="7315200" cy="566738"/>
          </a:xfrm>
        </p:spPr>
        <p:txBody>
          <a:bodyPr>
            <a:noAutofit/>
          </a:bodyPr>
          <a:lstStyle/>
          <a:p>
            <a:r>
              <a:rPr lang="tr-TR" sz="3600" b="1" dirty="0"/>
              <a:t>4. ENERJİ </a:t>
            </a:r>
            <a:endParaRPr lang="tr-TR" sz="36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75</a:t>
            </a:fld>
            <a:endParaRPr lang="en-US" dirty="0"/>
          </a:p>
        </p:txBody>
      </p:sp>
      <p:pic>
        <p:nvPicPr>
          <p:cNvPr id="12" name="Resim 11"/>
          <p:cNvPicPr>
            <a:picLocks noChangeAspect="1"/>
          </p:cNvPicPr>
          <p:nvPr/>
        </p:nvPicPr>
        <p:blipFill>
          <a:blip r:embed="rId2"/>
          <a:stretch>
            <a:fillRect/>
          </a:stretch>
        </p:blipFill>
        <p:spPr>
          <a:xfrm>
            <a:off x="-38504" y="-46488"/>
            <a:ext cx="12048533" cy="4946033"/>
          </a:xfrm>
          <a:prstGeom prst="rect">
            <a:avLst/>
          </a:prstGeom>
        </p:spPr>
      </p:pic>
    </p:spTree>
    <p:extLst>
      <p:ext uri="{BB962C8B-B14F-4D97-AF65-F5344CB8AC3E}">
        <p14:creationId xmlns:p14="http://schemas.microsoft.com/office/powerpoint/2010/main" val="4299101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1097282" y="286607"/>
            <a:ext cx="9834577" cy="764275"/>
          </a:xfrm>
        </p:spPr>
        <p:txBody>
          <a:bodyPr>
            <a:normAutofit/>
          </a:bodyPr>
          <a:lstStyle/>
          <a:p>
            <a:r>
              <a:rPr lang="tr-TR" sz="3600" b="1" dirty="0"/>
              <a:t>ENERJİ </a:t>
            </a:r>
            <a:r>
              <a:rPr lang="tr-TR" sz="3600" b="1" dirty="0" smtClean="0"/>
              <a:t>/ </a:t>
            </a:r>
            <a:r>
              <a:rPr lang="tr-TR" sz="3600" b="1" dirty="0"/>
              <a:t>Enerji Kaynakları </a:t>
            </a:r>
            <a:endParaRPr lang="tr-TR" sz="3600" dirty="0"/>
          </a:p>
        </p:txBody>
      </p:sp>
      <p:graphicFrame>
        <p:nvGraphicFramePr>
          <p:cNvPr id="11" name="İçerik Yer Tutucusu 10"/>
          <p:cNvGraphicFramePr>
            <a:graphicFrameLocks noGrp="1"/>
          </p:cNvGraphicFramePr>
          <p:nvPr>
            <p:ph idx="1"/>
            <p:extLst>
              <p:ext uri="{D42A27DB-BD31-4B8C-83A1-F6EECF244321}">
                <p14:modId xmlns:p14="http://schemas.microsoft.com/office/powerpoint/2010/main" val="3245448213"/>
              </p:ext>
            </p:extLst>
          </p:nvPr>
        </p:nvGraphicFramePr>
        <p:xfrm>
          <a:off x="1097281" y="1296541"/>
          <a:ext cx="10115203" cy="4572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Veri Yer Tutucusu 4"/>
          <p:cNvSpPr>
            <a:spLocks noGrp="1"/>
          </p:cNvSpPr>
          <p:nvPr>
            <p:ph type="dt" sz="half" idx="10"/>
          </p:nvPr>
        </p:nvSpPr>
        <p:spPr/>
        <p:txBody>
          <a:bodyPr/>
          <a:lstStyle/>
          <a:p>
            <a:fld id="{E41A25AF-D284-4DDA-8018-BA016CAD2118}" type="datetime1">
              <a:rPr lang="tr-TR" smtClean="0"/>
              <a:t>15.04.2016</a:t>
            </a:fld>
            <a:endParaRPr lang="en-US" dirty="0"/>
          </a:p>
        </p:txBody>
      </p:sp>
      <p:sp>
        <p:nvSpPr>
          <p:cNvPr id="6" name="Altbilgi Yer Tutucusu 5"/>
          <p:cNvSpPr>
            <a:spLocks noGrp="1"/>
          </p:cNvSpPr>
          <p:nvPr>
            <p:ph type="ftr" sz="quarter" idx="11"/>
          </p:nvPr>
        </p:nvSpPr>
        <p:spPr/>
        <p:txBody>
          <a:bodyPr/>
          <a:lstStyle/>
          <a:p>
            <a:r>
              <a:rPr lang="en-US" smtClean="0"/>
              <a:t>ÇEVRE KORUMA / Öğr.Gör. Caner BULUT</a:t>
            </a:r>
            <a:endParaRPr lang="en-US" dirty="0"/>
          </a:p>
        </p:txBody>
      </p:sp>
      <p:sp>
        <p:nvSpPr>
          <p:cNvPr id="7" name="Slayt Numarası Yer Tutucusu 6"/>
          <p:cNvSpPr>
            <a:spLocks noGrp="1"/>
          </p:cNvSpPr>
          <p:nvPr>
            <p:ph type="sldNum" sz="quarter" idx="12"/>
          </p:nvPr>
        </p:nvSpPr>
        <p:spPr/>
        <p:txBody>
          <a:bodyPr/>
          <a:lstStyle/>
          <a:p>
            <a:fld id="{4FAB73BC-B049-4115-A692-8D63A059BFB8}" type="slidenum">
              <a:rPr lang="en-US" smtClean="0"/>
              <a:t>76</a:t>
            </a:fld>
            <a:endParaRPr lang="en-US" dirty="0"/>
          </a:p>
        </p:txBody>
      </p:sp>
    </p:spTree>
    <p:extLst>
      <p:ext uri="{BB962C8B-B14F-4D97-AF65-F5344CB8AC3E}">
        <p14:creationId xmlns:p14="http://schemas.microsoft.com/office/powerpoint/2010/main" val="32997439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3" y="286607"/>
            <a:ext cx="9916463" cy="1064525"/>
          </a:xfrm>
        </p:spPr>
        <p:txBody>
          <a:bodyPr>
            <a:noAutofit/>
          </a:bodyPr>
          <a:lstStyle/>
          <a:p>
            <a:r>
              <a:rPr lang="tr-TR" sz="3600" b="1" dirty="0"/>
              <a:t>ENERJİ / </a:t>
            </a:r>
            <a:r>
              <a:rPr lang="tr-TR" sz="3600" b="1" dirty="0" smtClean="0"/>
              <a:t>Enerji </a:t>
            </a:r>
            <a:r>
              <a:rPr lang="tr-TR" sz="3600" b="1" dirty="0"/>
              <a:t>Kaynaklarını Ekonomik ve Verimli Kullanma Yolları </a:t>
            </a:r>
            <a:endParaRPr lang="tr-TR" sz="3600" dirty="0"/>
          </a:p>
        </p:txBody>
      </p:sp>
      <p:sp>
        <p:nvSpPr>
          <p:cNvPr id="3" name="İçerik Yer Tutucusu 2"/>
          <p:cNvSpPr>
            <a:spLocks noGrp="1"/>
          </p:cNvSpPr>
          <p:nvPr>
            <p:ph idx="1"/>
          </p:nvPr>
        </p:nvSpPr>
        <p:spPr/>
        <p:txBody>
          <a:bodyPr>
            <a:noAutofit/>
          </a:bodyPr>
          <a:lstStyle/>
          <a:p>
            <a:pPr marL="0" indent="0" algn="just">
              <a:buNone/>
            </a:pPr>
            <a:r>
              <a:rPr lang="tr-TR" sz="2800" dirty="0"/>
              <a:t>Günümüzde enerjinin önemi gittikçe artıyor. Enerji iş görebilme, iş yapabilme gücüdür. Durum enerjisi ve hareket enerjisi olmak üzere iki tür enerji vardır. Durum enerjisi, cisimlerin durumu nedeniyle sahip olduğu enerjidir. Cismin hareketi sırasında oluşan enerjiye de hareket enerjisi denir.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77</a:t>
            </a:fld>
            <a:endParaRPr lang="en-US" dirty="0"/>
          </a:p>
        </p:txBody>
      </p:sp>
      <p:pic>
        <p:nvPicPr>
          <p:cNvPr id="7" name="Resim 6"/>
          <p:cNvPicPr>
            <a:picLocks noChangeAspect="1"/>
          </p:cNvPicPr>
          <p:nvPr/>
        </p:nvPicPr>
        <p:blipFill>
          <a:blip r:embed="rId2"/>
          <a:stretch>
            <a:fillRect/>
          </a:stretch>
        </p:blipFill>
        <p:spPr>
          <a:xfrm>
            <a:off x="8461613" y="3677888"/>
            <a:ext cx="3068908" cy="2486556"/>
          </a:xfrm>
          <a:prstGeom prst="rect">
            <a:avLst/>
          </a:prstGeom>
        </p:spPr>
      </p:pic>
    </p:spTree>
    <p:extLst>
      <p:ext uri="{BB962C8B-B14F-4D97-AF65-F5344CB8AC3E}">
        <p14:creationId xmlns:p14="http://schemas.microsoft.com/office/powerpoint/2010/main" val="27784584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ENERJİ / Enerji Kaynaklarını Ekonomik ve Verimli Kullanma Yolları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smtClean="0"/>
              <a:t>Başlıca enerji kaynaklarımız; elektrik, su, güneş, kömür ve petroldür. Bu enerji kaynaklarından elektriği kendimiz üretiyoruz. Güneş ışığından ve sularımızdan doğal enerji olarak yararlanıyoruz. Petrol ülkemizde yeterince çıkmadığı için petrolün yarısını dışarıdan alıyoruz. Son yıllarda kömür rezervlerimizin azalması sebebi ile onu da dışarıdan ithal etmeye başladık. Bütün bu enerji alımları, ekonomimiz için ağır bir yüktür. Dış satım gelirimizin büyük bir bölümü petrol alımına harcanıyor.</a:t>
            </a:r>
          </a:p>
          <a:p>
            <a:pPr algn="just"/>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78</a:t>
            </a:fld>
            <a:endParaRPr lang="en-US" dirty="0"/>
          </a:p>
        </p:txBody>
      </p:sp>
    </p:spTree>
    <p:extLst>
      <p:ext uri="{BB962C8B-B14F-4D97-AF65-F5344CB8AC3E}">
        <p14:creationId xmlns:p14="http://schemas.microsoft.com/office/powerpoint/2010/main" val="25982449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83214" y="156924"/>
            <a:ext cx="9711747" cy="928048"/>
          </a:xfrm>
        </p:spPr>
        <p:txBody>
          <a:bodyPr>
            <a:noAutofit/>
          </a:bodyPr>
          <a:lstStyle/>
          <a:p>
            <a:r>
              <a:rPr lang="tr-TR" sz="3600" b="1" dirty="0" smtClean="0"/>
              <a:t/>
            </a:r>
            <a:br>
              <a:rPr lang="tr-TR" sz="3600" b="1" dirty="0" smtClean="0"/>
            </a:br>
            <a:r>
              <a:rPr lang="tr-TR" sz="3600" b="1" dirty="0"/>
              <a:t/>
            </a:r>
            <a:br>
              <a:rPr lang="tr-TR" sz="3600" b="1" dirty="0"/>
            </a:br>
            <a:r>
              <a:rPr lang="tr-TR" sz="3600" b="1" dirty="0" smtClean="0"/>
              <a:t/>
            </a:r>
            <a:br>
              <a:rPr lang="tr-TR" sz="3600" b="1" dirty="0" smtClean="0"/>
            </a:br>
            <a:r>
              <a:rPr lang="tr-TR" sz="3600" b="1" dirty="0" smtClean="0"/>
              <a:t>ENERJİ / Çevreyi ve İnsan Sağlığını Tehdit Edici Enerji Kaynaklarına Karşı Önlemler</a:t>
            </a:r>
            <a:br>
              <a:rPr lang="tr-TR" sz="3600" b="1" dirty="0" smtClean="0"/>
            </a:br>
            <a:r>
              <a:rPr lang="tr-TR" sz="3600" b="1" dirty="0"/>
              <a:t/>
            </a:r>
            <a:br>
              <a:rPr lang="tr-TR" sz="3600" b="1" dirty="0"/>
            </a:br>
            <a:r>
              <a:rPr lang="tr-TR" sz="3600" b="1" dirty="0" smtClean="0"/>
              <a:t/>
            </a:r>
            <a:br>
              <a:rPr lang="tr-TR" sz="3600" b="1" dirty="0" smtClean="0"/>
            </a:br>
            <a:endParaRPr lang="tr-TR" sz="3600" dirty="0"/>
          </a:p>
        </p:txBody>
      </p:sp>
      <p:sp>
        <p:nvSpPr>
          <p:cNvPr id="3" name="İçerik Yer Tutucusu 2"/>
          <p:cNvSpPr>
            <a:spLocks noGrp="1"/>
          </p:cNvSpPr>
          <p:nvPr>
            <p:ph idx="1"/>
          </p:nvPr>
        </p:nvSpPr>
        <p:spPr>
          <a:xfrm>
            <a:off x="167832" y="1334389"/>
            <a:ext cx="10972800" cy="4525963"/>
          </a:xfrm>
        </p:spPr>
        <p:txBody>
          <a:bodyPr>
            <a:normAutofit/>
          </a:bodyPr>
          <a:lstStyle/>
          <a:p>
            <a:pPr algn="just"/>
            <a:endParaRPr lang="tr-TR" sz="2800" dirty="0" smtClean="0"/>
          </a:p>
          <a:p>
            <a:pPr algn="just"/>
            <a:r>
              <a:rPr lang="tr-TR" sz="2800" dirty="0" smtClean="0"/>
              <a:t>Ekosisteme </a:t>
            </a:r>
            <a:r>
              <a:rPr lang="tr-TR" sz="2800" dirty="0"/>
              <a:t>zarar enerji kaynakları; </a:t>
            </a:r>
          </a:p>
          <a:p>
            <a:pPr algn="just">
              <a:buFont typeface="Wingdings" panose="05000000000000000000" pitchFamily="2" charset="2"/>
              <a:buChar char="Ø"/>
            </a:pPr>
            <a:r>
              <a:rPr lang="tr-TR" sz="2800" dirty="0" smtClean="0"/>
              <a:t> </a:t>
            </a:r>
            <a:r>
              <a:rPr lang="tr-TR" sz="2800" dirty="0"/>
              <a:t>Kömür </a:t>
            </a:r>
          </a:p>
          <a:p>
            <a:pPr algn="just">
              <a:buFont typeface="Wingdings" panose="05000000000000000000" pitchFamily="2" charset="2"/>
              <a:buChar char="Ø"/>
            </a:pPr>
            <a:r>
              <a:rPr lang="tr-TR" sz="2800" dirty="0" smtClean="0"/>
              <a:t> </a:t>
            </a:r>
            <a:r>
              <a:rPr lang="tr-TR" sz="2800" dirty="0"/>
              <a:t>Petrol </a:t>
            </a:r>
          </a:p>
          <a:p>
            <a:pPr algn="just">
              <a:buFont typeface="Wingdings" panose="05000000000000000000" pitchFamily="2" charset="2"/>
              <a:buChar char="Ø"/>
            </a:pPr>
            <a:r>
              <a:rPr lang="tr-TR" sz="2800" dirty="0" smtClean="0"/>
              <a:t> </a:t>
            </a:r>
            <a:r>
              <a:rPr lang="tr-TR" sz="2800" dirty="0"/>
              <a:t>Doğal gaz </a:t>
            </a:r>
          </a:p>
          <a:p>
            <a:pPr algn="just">
              <a:buFont typeface="Wingdings" panose="05000000000000000000" pitchFamily="2" charset="2"/>
              <a:buChar char="Ø"/>
            </a:pPr>
            <a:r>
              <a:rPr lang="tr-TR" sz="2800" dirty="0" smtClean="0"/>
              <a:t> </a:t>
            </a:r>
            <a:r>
              <a:rPr lang="tr-TR" sz="2800" dirty="0"/>
              <a:t>Çekirdeksel </a:t>
            </a:r>
            <a:r>
              <a:rPr lang="tr-TR" sz="2800" dirty="0" err="1"/>
              <a:t>fizyon</a:t>
            </a:r>
            <a:r>
              <a:rPr lang="tr-TR" sz="2800" dirty="0"/>
              <a:t> (nükleer) şeklinde sıralanabilir. </a:t>
            </a:r>
          </a:p>
          <a:p>
            <a:pPr algn="just">
              <a:buFont typeface="Wingdings" panose="05000000000000000000" pitchFamily="2" charset="2"/>
              <a:buChar char="Ø"/>
            </a:pPr>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79</a:t>
            </a:fld>
            <a:endParaRPr lang="en-US" dirty="0"/>
          </a:p>
        </p:txBody>
      </p:sp>
    </p:spTree>
    <p:extLst>
      <p:ext uri="{BB962C8B-B14F-4D97-AF65-F5344CB8AC3E}">
        <p14:creationId xmlns:p14="http://schemas.microsoft.com/office/powerpoint/2010/main" val="4087443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ÇEVRE KORUMA / </a:t>
            </a:r>
            <a:r>
              <a:rPr lang="tr-TR" sz="3600" b="1" dirty="0"/>
              <a:t>Çevre Sorunları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a:t>Düzenli ve her türlü alt yapı sistemine sahip organize sanayi bölgelerinin oluşturulmamış olması çevre sorunlarında sanayi payının büyük olmasına neden olmuştur. </a:t>
            </a:r>
          </a:p>
          <a:p>
            <a:pPr marL="0" indent="0" algn="just">
              <a:buNone/>
            </a:pPr>
            <a:r>
              <a:rPr lang="tr-TR" sz="2800" dirty="0"/>
              <a:t>Tarım alanlarında düzensiz ve fazla ilaç kullanımı toprak kirliliği sorunlarının ortaya çıkmasına neden olmuştur. Toprak kirliliği de bir çevre sorunu olarak ele alınmalıdır. </a:t>
            </a:r>
          </a:p>
          <a:p>
            <a:pPr marL="0" indent="0" algn="just">
              <a:buNone/>
            </a:pPr>
            <a:r>
              <a:rPr lang="tr-TR" sz="2800" dirty="0"/>
              <a:t>Geri dönüşümün yaygınlaştırılmamış olması, çevre kirliliği oluşturan plastik maddeler, cam ürünleri ve metalik maddeler gibi katı atıkların yok edilmesinde sorunların yaşanmasına neden olmuştur. </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8</a:t>
            </a:fld>
            <a:endParaRPr lang="en-US" dirty="0"/>
          </a:p>
        </p:txBody>
      </p:sp>
    </p:spTree>
    <p:extLst>
      <p:ext uri="{BB962C8B-B14F-4D97-AF65-F5344CB8AC3E}">
        <p14:creationId xmlns:p14="http://schemas.microsoft.com/office/powerpoint/2010/main" val="33894454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a:t>ENERJİ / Çevreyi ve İnsan Sağlığını Tehdit Edici Enerji Kaynaklarına Karşı Önlemler</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a:t>Kimyasal, biyolojik, radyolojik ve nükleer tehdit ve tehlikelere karşı halkın sağlığının ve çevrenin korunması, can ve mal kaybının en aza indirilmesi için gerekli tedbirlerin aldırılması amacıyla ilgili bakanlık, kamu ve özel sektör kurum ve kuruluşları, valilikler, üniversiteler, sivil toplum kuruluşları ve gönüllüler ile sivil-asker iş birliği çerçevesinde Türk Silahlı Kuvvetlerinin tehlike öncesi, tehlike sırası ve sonrasına ilişkin görev ve sorumluluklarını kanunlarla belirlemektir.</a:t>
            </a:r>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80</a:t>
            </a:fld>
            <a:endParaRPr lang="en-US" dirty="0"/>
          </a:p>
        </p:txBody>
      </p:sp>
    </p:spTree>
    <p:extLst>
      <p:ext uri="{BB962C8B-B14F-4D97-AF65-F5344CB8AC3E}">
        <p14:creationId xmlns:p14="http://schemas.microsoft.com/office/powerpoint/2010/main" val="12133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ENERJİ / </a:t>
            </a:r>
            <a:r>
              <a:rPr lang="tr-TR" sz="3600" b="1" dirty="0" smtClean="0"/>
              <a:t>Yeni </a:t>
            </a:r>
            <a:r>
              <a:rPr lang="tr-TR" sz="3600" b="1" dirty="0"/>
              <a:t>ve Temiz Enerji Kaynakları</a:t>
            </a:r>
            <a:endParaRPr lang="tr-TR" sz="3600" dirty="0"/>
          </a:p>
        </p:txBody>
      </p:sp>
      <p:sp>
        <p:nvSpPr>
          <p:cNvPr id="3" name="İçerik Yer Tutucusu 2"/>
          <p:cNvSpPr>
            <a:spLocks noGrp="1"/>
          </p:cNvSpPr>
          <p:nvPr>
            <p:ph sz="half" idx="1"/>
          </p:nvPr>
        </p:nvSpPr>
        <p:spPr/>
        <p:txBody>
          <a:bodyPr>
            <a:normAutofit fontScale="85000" lnSpcReduction="20000"/>
          </a:bodyPr>
          <a:lstStyle/>
          <a:p>
            <a:pPr marL="0" indent="0" algn="just">
              <a:buNone/>
            </a:pPr>
            <a:r>
              <a:rPr lang="tr-TR" dirty="0"/>
              <a:t>Yaşamımızı sürdürürken hayatımızı kolaylaştıran, günlük yaşantımızda kullandığımız cihazlar sürekli bir enerjiye ihtiyaç duyar. Gerekli olan bu enerjinin elde edilmesi için çeşitli kaynaklar kullanılmaktadır</a:t>
            </a:r>
            <a:r>
              <a:rPr lang="tr-TR" dirty="0" smtClean="0"/>
              <a:t>.</a:t>
            </a:r>
          </a:p>
          <a:p>
            <a:pPr algn="just"/>
            <a:r>
              <a:rPr lang="tr-TR" sz="3300" b="1" dirty="0" smtClean="0">
                <a:solidFill>
                  <a:srgbClr val="FF0000"/>
                </a:solidFill>
              </a:rPr>
              <a:t>Yenilenebilir Enerji Kaynakları                                    </a:t>
            </a:r>
          </a:p>
          <a:p>
            <a:pPr algn="just"/>
            <a:r>
              <a:rPr lang="tr-TR" dirty="0" smtClean="0"/>
              <a:t>o </a:t>
            </a:r>
            <a:r>
              <a:rPr lang="tr-TR" dirty="0"/>
              <a:t>Güneş </a:t>
            </a:r>
          </a:p>
          <a:p>
            <a:pPr algn="just"/>
            <a:r>
              <a:rPr lang="tr-TR" dirty="0"/>
              <a:t>o Rüzgâr </a:t>
            </a:r>
          </a:p>
          <a:p>
            <a:pPr algn="just"/>
            <a:r>
              <a:rPr lang="tr-TR" dirty="0"/>
              <a:t>o </a:t>
            </a:r>
            <a:r>
              <a:rPr lang="tr-TR" dirty="0" err="1"/>
              <a:t>Biyokütle</a:t>
            </a:r>
            <a:r>
              <a:rPr lang="tr-TR" dirty="0"/>
              <a:t> </a:t>
            </a:r>
          </a:p>
          <a:p>
            <a:pPr algn="just"/>
            <a:r>
              <a:rPr lang="tr-TR" dirty="0"/>
              <a:t>o Hidroelektrik </a:t>
            </a:r>
          </a:p>
          <a:p>
            <a:pPr algn="just"/>
            <a:r>
              <a:rPr lang="tr-TR" dirty="0"/>
              <a:t>o Jeotermal </a:t>
            </a:r>
          </a:p>
          <a:p>
            <a:pPr algn="just"/>
            <a:r>
              <a:rPr lang="tr-TR" dirty="0"/>
              <a:t>o Hidrojen </a:t>
            </a:r>
          </a:p>
          <a:p>
            <a:pPr algn="just"/>
            <a:r>
              <a:rPr lang="tr-TR" dirty="0"/>
              <a:t>o Dalga, akıntı ve gelgit </a:t>
            </a:r>
          </a:p>
          <a:p>
            <a:pPr algn="just"/>
            <a:endParaRPr lang="tr-TR" dirty="0" smtClean="0"/>
          </a:p>
          <a:p>
            <a:pPr algn="just"/>
            <a:endParaRPr lang="tr-TR" dirty="0"/>
          </a:p>
        </p:txBody>
      </p:sp>
      <p:sp>
        <p:nvSpPr>
          <p:cNvPr id="7" name="İçerik Yer Tutucusu 6"/>
          <p:cNvSpPr>
            <a:spLocks noGrp="1"/>
          </p:cNvSpPr>
          <p:nvPr>
            <p:ph sz="half" idx="2"/>
          </p:nvPr>
        </p:nvSpPr>
        <p:spPr/>
        <p:txBody>
          <a:bodyPr>
            <a:normAutofit fontScale="85000" lnSpcReduction="20000"/>
          </a:bodyPr>
          <a:lstStyle/>
          <a:p>
            <a:r>
              <a:rPr lang="tr-TR" sz="3300" b="1" dirty="0">
                <a:solidFill>
                  <a:srgbClr val="FF0000"/>
                </a:solidFill>
              </a:rPr>
              <a:t>Temiz Enerji Kaynakları </a:t>
            </a:r>
          </a:p>
          <a:p>
            <a:r>
              <a:rPr lang="tr-TR" dirty="0"/>
              <a:t>o Güneş </a:t>
            </a:r>
          </a:p>
          <a:p>
            <a:r>
              <a:rPr lang="tr-TR" dirty="0"/>
              <a:t>o Rüzgâr </a:t>
            </a:r>
          </a:p>
          <a:p>
            <a:r>
              <a:rPr lang="tr-TR" dirty="0"/>
              <a:t>o </a:t>
            </a:r>
            <a:r>
              <a:rPr lang="tr-TR" dirty="0" err="1"/>
              <a:t>Biyokütle</a:t>
            </a:r>
            <a:r>
              <a:rPr lang="tr-TR" dirty="0"/>
              <a:t> </a:t>
            </a:r>
          </a:p>
          <a:p>
            <a:r>
              <a:rPr lang="tr-TR" dirty="0"/>
              <a:t>o Hidroelektrik </a:t>
            </a:r>
          </a:p>
          <a:p>
            <a:r>
              <a:rPr lang="tr-TR" dirty="0"/>
              <a:t>o Jeotermal </a:t>
            </a:r>
          </a:p>
          <a:p>
            <a:r>
              <a:rPr lang="tr-TR" dirty="0"/>
              <a:t>o Hidrojen </a:t>
            </a:r>
          </a:p>
          <a:p>
            <a:r>
              <a:rPr lang="tr-TR" dirty="0"/>
              <a:t>o Dalga, akıntı ve gelgit </a:t>
            </a:r>
          </a:p>
          <a:p>
            <a:r>
              <a:rPr lang="tr-TR" dirty="0"/>
              <a:t>o Barajsız su gücü </a:t>
            </a:r>
          </a:p>
          <a:p>
            <a:endParaRPr lang="tr-TR" dirty="0"/>
          </a:p>
          <a:p>
            <a:endParaRPr lang="tr-TR"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81</a:t>
            </a:fld>
            <a:endParaRPr lang="en-US" dirty="0"/>
          </a:p>
        </p:txBody>
      </p:sp>
    </p:spTree>
    <p:extLst>
      <p:ext uri="{BB962C8B-B14F-4D97-AF65-F5344CB8AC3E}">
        <p14:creationId xmlns:p14="http://schemas.microsoft.com/office/powerpoint/2010/main" val="14326585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2" y="5455692"/>
            <a:ext cx="7315200" cy="566738"/>
          </a:xfrm>
        </p:spPr>
        <p:txBody>
          <a:bodyPr>
            <a:noAutofit/>
          </a:bodyPr>
          <a:lstStyle/>
          <a:p>
            <a:r>
              <a:rPr lang="tr-TR" sz="3600" b="1" dirty="0"/>
              <a:t>5. İSRAF </a:t>
            </a:r>
            <a:endParaRPr lang="tr-TR" sz="36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82</a:t>
            </a:fld>
            <a:endParaRPr lang="en-US" dirty="0"/>
          </a:p>
        </p:txBody>
      </p:sp>
      <p:pic>
        <p:nvPicPr>
          <p:cNvPr id="10" name="Resim 9"/>
          <p:cNvPicPr>
            <a:picLocks noChangeAspect="1"/>
          </p:cNvPicPr>
          <p:nvPr/>
        </p:nvPicPr>
        <p:blipFill>
          <a:blip r:embed="rId2"/>
          <a:stretch>
            <a:fillRect/>
          </a:stretch>
        </p:blipFill>
        <p:spPr>
          <a:xfrm>
            <a:off x="2" y="1155900"/>
            <a:ext cx="6363313" cy="3798241"/>
          </a:xfrm>
          <a:prstGeom prst="rect">
            <a:avLst/>
          </a:prstGeom>
        </p:spPr>
      </p:pic>
      <p:pic>
        <p:nvPicPr>
          <p:cNvPr id="11" name="Resim 10"/>
          <p:cNvPicPr>
            <a:picLocks noChangeAspect="1"/>
          </p:cNvPicPr>
          <p:nvPr/>
        </p:nvPicPr>
        <p:blipFill>
          <a:blip r:embed="rId3"/>
          <a:stretch>
            <a:fillRect/>
          </a:stretch>
        </p:blipFill>
        <p:spPr>
          <a:xfrm>
            <a:off x="6223382" y="1155901"/>
            <a:ext cx="5957135" cy="3798240"/>
          </a:xfrm>
          <a:prstGeom prst="rect">
            <a:avLst/>
          </a:prstGeom>
        </p:spPr>
      </p:pic>
    </p:spTree>
    <p:extLst>
      <p:ext uri="{BB962C8B-B14F-4D97-AF65-F5344CB8AC3E}">
        <p14:creationId xmlns:p14="http://schemas.microsoft.com/office/powerpoint/2010/main" val="34164586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normAutofit/>
          </a:bodyPr>
          <a:lstStyle/>
          <a:p>
            <a:r>
              <a:rPr lang="tr-TR" sz="3600" b="1" dirty="0"/>
              <a:t>İSRAF</a:t>
            </a:r>
            <a:endParaRPr lang="tr-TR" sz="3600" dirty="0"/>
          </a:p>
        </p:txBody>
      </p:sp>
      <p:sp>
        <p:nvSpPr>
          <p:cNvPr id="9" name="İçerik Yer Tutucusu 8"/>
          <p:cNvSpPr>
            <a:spLocks noGrp="1"/>
          </p:cNvSpPr>
          <p:nvPr>
            <p:ph idx="1"/>
          </p:nvPr>
        </p:nvSpPr>
        <p:spPr/>
        <p:txBody>
          <a:bodyPr>
            <a:normAutofit/>
          </a:bodyPr>
          <a:lstStyle/>
          <a:p>
            <a:pPr marL="0" indent="0" algn="just">
              <a:buNone/>
            </a:pPr>
            <a:r>
              <a:rPr lang="tr-TR" sz="2800" dirty="0"/>
              <a:t>İsraf, gereksiz ve ölçüsüz harcamaktır. Biz her ne kadar israfı suyun fazla akıtılması, ekmek kırıntılarının çöpe akıtılması, pastanın yarısının yenip yarısının çöpe atılması olarak görüyorsak da asıl israf gereksiz ve yersiz harcanan her şeydir. İsraf sadece ekmekte değil; zaman, enerji, su, hava ve çevre şeklinde de meydana gelir. </a:t>
            </a:r>
          </a:p>
        </p:txBody>
      </p:sp>
      <p:sp>
        <p:nvSpPr>
          <p:cNvPr id="5" name="Veri Yer Tutucusu 4"/>
          <p:cNvSpPr>
            <a:spLocks noGrp="1"/>
          </p:cNvSpPr>
          <p:nvPr>
            <p:ph type="dt" sz="half" idx="10"/>
          </p:nvPr>
        </p:nvSpPr>
        <p:spPr/>
        <p:txBody>
          <a:bodyPr/>
          <a:lstStyle/>
          <a:p>
            <a:fld id="{E41A25AF-D284-4DDA-8018-BA016CAD2118}" type="datetime1">
              <a:rPr lang="tr-TR" smtClean="0"/>
              <a:t>15.04.2016</a:t>
            </a:fld>
            <a:endParaRPr lang="en-US" dirty="0"/>
          </a:p>
        </p:txBody>
      </p:sp>
      <p:sp>
        <p:nvSpPr>
          <p:cNvPr id="6" name="Altbilgi Yer Tutucusu 5"/>
          <p:cNvSpPr>
            <a:spLocks noGrp="1"/>
          </p:cNvSpPr>
          <p:nvPr>
            <p:ph type="ftr" sz="quarter" idx="11"/>
          </p:nvPr>
        </p:nvSpPr>
        <p:spPr/>
        <p:txBody>
          <a:bodyPr/>
          <a:lstStyle/>
          <a:p>
            <a:r>
              <a:rPr lang="en-US" smtClean="0"/>
              <a:t>ÇEVRE KORUMA / Öğr.Gör. Caner BULUT</a:t>
            </a:r>
            <a:endParaRPr lang="en-US" dirty="0"/>
          </a:p>
        </p:txBody>
      </p:sp>
      <p:sp>
        <p:nvSpPr>
          <p:cNvPr id="7" name="Slayt Numarası Yer Tutucusu 6"/>
          <p:cNvSpPr>
            <a:spLocks noGrp="1"/>
          </p:cNvSpPr>
          <p:nvPr>
            <p:ph type="sldNum" sz="quarter" idx="12"/>
          </p:nvPr>
        </p:nvSpPr>
        <p:spPr/>
        <p:txBody>
          <a:bodyPr/>
          <a:lstStyle/>
          <a:p>
            <a:fld id="{4FAB73BC-B049-4115-A692-8D63A059BFB8}" type="slidenum">
              <a:rPr lang="en-US" smtClean="0"/>
              <a:t>83</a:t>
            </a:fld>
            <a:endParaRPr lang="en-US" dirty="0"/>
          </a:p>
        </p:txBody>
      </p:sp>
    </p:spTree>
    <p:extLst>
      <p:ext uri="{BB962C8B-B14F-4D97-AF65-F5344CB8AC3E}">
        <p14:creationId xmlns:p14="http://schemas.microsoft.com/office/powerpoint/2010/main" val="15877479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t>İSRAF / İsraf </a:t>
            </a:r>
            <a:r>
              <a:rPr lang="tr-TR" sz="3600" b="1" dirty="0"/>
              <a:t>Çeşitleri</a:t>
            </a:r>
            <a:endParaRPr lang="tr-TR" sz="3600" dirty="0"/>
          </a:p>
        </p:txBody>
      </p:sp>
      <p:sp>
        <p:nvSpPr>
          <p:cNvPr id="7" name="İçerik Yer Tutucusu 6"/>
          <p:cNvSpPr>
            <a:spLocks noGrp="1"/>
          </p:cNvSpPr>
          <p:nvPr>
            <p:ph sz="half" idx="1"/>
          </p:nvPr>
        </p:nvSpPr>
        <p:spPr/>
        <p:txBody>
          <a:bodyPr/>
          <a:lstStyle/>
          <a:p>
            <a:endParaRPr lang="tr-TR" b="1" dirty="0" smtClean="0"/>
          </a:p>
          <a:p>
            <a:endParaRPr lang="tr-TR" b="1" dirty="0"/>
          </a:p>
          <a:p>
            <a:endParaRPr lang="tr-TR" b="1" dirty="0" smtClean="0"/>
          </a:p>
          <a:p>
            <a:endParaRPr lang="tr-TR" b="1" dirty="0"/>
          </a:p>
          <a:p>
            <a:r>
              <a:rPr lang="tr-TR" sz="2800" b="1" dirty="0" smtClean="0"/>
              <a:t>Ekmek </a:t>
            </a:r>
            <a:r>
              <a:rPr lang="tr-TR" sz="2800" b="1" dirty="0"/>
              <a:t>İsrafı </a:t>
            </a:r>
            <a:endParaRPr lang="tr-TR" sz="2800" dirty="0"/>
          </a:p>
        </p:txBody>
      </p:sp>
      <p:pic>
        <p:nvPicPr>
          <p:cNvPr id="9" name="İçerik Yer Tutucusu 8"/>
          <p:cNvPicPr>
            <a:picLocks noGrp="1" noChangeAspect="1"/>
          </p:cNvPicPr>
          <p:nvPr>
            <p:ph sz="half" idx="2"/>
          </p:nvPr>
        </p:nvPicPr>
        <p:blipFill>
          <a:blip r:embed="rId2"/>
          <a:stretch>
            <a:fillRect/>
          </a:stretch>
        </p:blipFill>
        <p:spPr>
          <a:xfrm>
            <a:off x="4012445" y="1737360"/>
            <a:ext cx="7003993" cy="4567906"/>
          </a:xfrm>
          <a:prstGeom prst="rect">
            <a:avLst/>
          </a:prstGeom>
        </p:spPr>
      </p:pic>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84</a:t>
            </a:fld>
            <a:endParaRPr lang="en-US" dirty="0"/>
          </a:p>
        </p:txBody>
      </p:sp>
    </p:spTree>
    <p:extLst>
      <p:ext uri="{BB962C8B-B14F-4D97-AF65-F5344CB8AC3E}">
        <p14:creationId xmlns:p14="http://schemas.microsoft.com/office/powerpoint/2010/main" val="31974430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İSRAF / İsraf Çeşitleri</a:t>
            </a:r>
            <a:endParaRPr lang="tr-TR" sz="3600" dirty="0"/>
          </a:p>
        </p:txBody>
      </p:sp>
      <p:sp>
        <p:nvSpPr>
          <p:cNvPr id="3" name="İçerik Yer Tutucusu 2"/>
          <p:cNvSpPr>
            <a:spLocks noGrp="1"/>
          </p:cNvSpPr>
          <p:nvPr>
            <p:ph sz="half" idx="1"/>
          </p:nvPr>
        </p:nvSpPr>
        <p:spPr/>
        <p:txBody>
          <a:bodyPr/>
          <a:lstStyle/>
          <a:p>
            <a:endParaRPr lang="tr-TR" b="1" dirty="0" smtClean="0"/>
          </a:p>
          <a:p>
            <a:endParaRPr lang="tr-TR" b="1" dirty="0"/>
          </a:p>
          <a:p>
            <a:endParaRPr lang="tr-TR" b="1" dirty="0" smtClean="0"/>
          </a:p>
          <a:p>
            <a:endParaRPr lang="tr-TR" b="1" dirty="0"/>
          </a:p>
          <a:p>
            <a:r>
              <a:rPr lang="tr-TR" sz="2800" b="1" dirty="0" smtClean="0"/>
              <a:t>Su </a:t>
            </a:r>
            <a:r>
              <a:rPr lang="tr-TR" sz="2800" b="1" dirty="0"/>
              <a:t>İsrafı</a:t>
            </a:r>
            <a:r>
              <a:rPr lang="tr-TR" b="1" dirty="0"/>
              <a:t> </a:t>
            </a:r>
            <a:endParaRPr lang="tr-TR" dirty="0"/>
          </a:p>
        </p:txBody>
      </p:sp>
      <p:pic>
        <p:nvPicPr>
          <p:cNvPr id="8" name="İçerik Yer Tutucusu 7"/>
          <p:cNvPicPr>
            <a:picLocks noGrp="1" noChangeAspect="1"/>
          </p:cNvPicPr>
          <p:nvPr>
            <p:ph sz="half" idx="2"/>
          </p:nvPr>
        </p:nvPicPr>
        <p:blipFill>
          <a:blip r:embed="rId2"/>
          <a:stretch>
            <a:fillRect/>
          </a:stretch>
        </p:blipFill>
        <p:spPr>
          <a:xfrm>
            <a:off x="4967785" y="1955476"/>
            <a:ext cx="5625099" cy="3913621"/>
          </a:xfrm>
          <a:prstGeom prst="rect">
            <a:avLst/>
          </a:prstGeom>
        </p:spPr>
      </p:pic>
      <p:sp>
        <p:nvSpPr>
          <p:cNvPr id="5" name="Veri Yer Tutucusu 4"/>
          <p:cNvSpPr>
            <a:spLocks noGrp="1"/>
          </p:cNvSpPr>
          <p:nvPr>
            <p:ph type="dt" sz="half" idx="10"/>
          </p:nvPr>
        </p:nvSpPr>
        <p:spPr/>
        <p:txBody>
          <a:bodyPr/>
          <a:lstStyle/>
          <a:p>
            <a:fld id="{154A893B-3590-4C24-AB37-020C3157D363}" type="datetime1">
              <a:rPr lang="tr-TR" smtClean="0"/>
              <a:t>15.04.2016</a:t>
            </a:fld>
            <a:endParaRPr lang="en-US" dirty="0"/>
          </a:p>
        </p:txBody>
      </p:sp>
      <p:sp>
        <p:nvSpPr>
          <p:cNvPr id="6" name="Altbilgi Yer Tutucusu 5"/>
          <p:cNvSpPr>
            <a:spLocks noGrp="1"/>
          </p:cNvSpPr>
          <p:nvPr>
            <p:ph type="ftr" sz="quarter" idx="11"/>
          </p:nvPr>
        </p:nvSpPr>
        <p:spPr/>
        <p:txBody>
          <a:bodyPr/>
          <a:lstStyle/>
          <a:p>
            <a:r>
              <a:rPr lang="en-US" smtClean="0"/>
              <a:t>ÇEVRE KORUMA / Öğr.Gör. Caner BULUT</a:t>
            </a:r>
            <a:endParaRPr lang="en-US" dirty="0"/>
          </a:p>
        </p:txBody>
      </p:sp>
      <p:sp>
        <p:nvSpPr>
          <p:cNvPr id="7" name="Slayt Numarası Yer Tutucusu 6"/>
          <p:cNvSpPr>
            <a:spLocks noGrp="1"/>
          </p:cNvSpPr>
          <p:nvPr>
            <p:ph type="sldNum" sz="quarter" idx="12"/>
          </p:nvPr>
        </p:nvSpPr>
        <p:spPr/>
        <p:txBody>
          <a:bodyPr/>
          <a:lstStyle/>
          <a:p>
            <a:fld id="{4FAB73BC-B049-4115-A692-8D63A059BFB8}" type="slidenum">
              <a:rPr lang="en-US" smtClean="0"/>
              <a:t>85</a:t>
            </a:fld>
            <a:endParaRPr lang="en-US" dirty="0"/>
          </a:p>
        </p:txBody>
      </p:sp>
    </p:spTree>
    <p:extLst>
      <p:ext uri="{BB962C8B-B14F-4D97-AF65-F5344CB8AC3E}">
        <p14:creationId xmlns:p14="http://schemas.microsoft.com/office/powerpoint/2010/main" val="33591479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İSRAF / İsraf Çeşitleri</a:t>
            </a:r>
            <a:endParaRPr lang="tr-TR" sz="3600" dirty="0"/>
          </a:p>
        </p:txBody>
      </p:sp>
      <p:sp>
        <p:nvSpPr>
          <p:cNvPr id="3" name="İçerik Yer Tutucusu 2"/>
          <p:cNvSpPr>
            <a:spLocks noGrp="1"/>
          </p:cNvSpPr>
          <p:nvPr>
            <p:ph sz="half" idx="1"/>
          </p:nvPr>
        </p:nvSpPr>
        <p:spPr/>
        <p:txBody>
          <a:bodyPr/>
          <a:lstStyle/>
          <a:p>
            <a:endParaRPr lang="tr-TR" b="1" dirty="0" smtClean="0"/>
          </a:p>
          <a:p>
            <a:endParaRPr lang="tr-TR" b="1" dirty="0"/>
          </a:p>
          <a:p>
            <a:pPr marL="0" indent="0">
              <a:buNone/>
            </a:pPr>
            <a:endParaRPr lang="tr-TR" b="1" dirty="0"/>
          </a:p>
          <a:p>
            <a:pPr marL="0" indent="0">
              <a:buNone/>
            </a:pPr>
            <a:endParaRPr lang="tr-TR" b="1" dirty="0" smtClean="0"/>
          </a:p>
          <a:p>
            <a:pPr marL="0" indent="0">
              <a:buNone/>
            </a:pPr>
            <a:r>
              <a:rPr lang="tr-TR" b="1" dirty="0" smtClean="0"/>
              <a:t> </a:t>
            </a:r>
            <a:r>
              <a:rPr lang="tr-TR" sz="2800" b="1" dirty="0" smtClean="0"/>
              <a:t>Enerji </a:t>
            </a:r>
            <a:r>
              <a:rPr lang="tr-TR" sz="2800" b="1" dirty="0"/>
              <a:t>İsrafı </a:t>
            </a:r>
            <a:endParaRPr lang="tr-TR" sz="2800" dirty="0"/>
          </a:p>
        </p:txBody>
      </p:sp>
      <p:pic>
        <p:nvPicPr>
          <p:cNvPr id="8" name="İçerik Yer Tutucusu 7"/>
          <p:cNvPicPr>
            <a:picLocks noGrp="1" noChangeAspect="1"/>
          </p:cNvPicPr>
          <p:nvPr>
            <p:ph sz="half" idx="2"/>
          </p:nvPr>
        </p:nvPicPr>
        <p:blipFill>
          <a:blip r:embed="rId2"/>
          <a:stretch>
            <a:fillRect/>
          </a:stretch>
        </p:blipFill>
        <p:spPr>
          <a:xfrm>
            <a:off x="6496335" y="2328054"/>
            <a:ext cx="3289111" cy="3541043"/>
          </a:xfrm>
          <a:prstGeom prst="rect">
            <a:avLst/>
          </a:prstGeom>
        </p:spPr>
      </p:pic>
      <p:sp>
        <p:nvSpPr>
          <p:cNvPr id="5" name="Veri Yer Tutucusu 4"/>
          <p:cNvSpPr>
            <a:spLocks noGrp="1"/>
          </p:cNvSpPr>
          <p:nvPr>
            <p:ph type="dt" sz="half" idx="10"/>
          </p:nvPr>
        </p:nvSpPr>
        <p:spPr/>
        <p:txBody>
          <a:bodyPr/>
          <a:lstStyle/>
          <a:p>
            <a:fld id="{154A893B-3590-4C24-AB37-020C3157D363}" type="datetime1">
              <a:rPr lang="tr-TR" smtClean="0"/>
              <a:t>15.04.2016</a:t>
            </a:fld>
            <a:endParaRPr lang="en-US" dirty="0"/>
          </a:p>
        </p:txBody>
      </p:sp>
      <p:sp>
        <p:nvSpPr>
          <p:cNvPr id="6" name="Altbilgi Yer Tutucusu 5"/>
          <p:cNvSpPr>
            <a:spLocks noGrp="1"/>
          </p:cNvSpPr>
          <p:nvPr>
            <p:ph type="ftr" sz="quarter" idx="11"/>
          </p:nvPr>
        </p:nvSpPr>
        <p:spPr/>
        <p:txBody>
          <a:bodyPr/>
          <a:lstStyle/>
          <a:p>
            <a:r>
              <a:rPr lang="en-US" smtClean="0"/>
              <a:t>ÇEVRE KORUMA / Öğr.Gör. Caner BULUT</a:t>
            </a:r>
            <a:endParaRPr lang="en-US" dirty="0"/>
          </a:p>
        </p:txBody>
      </p:sp>
      <p:sp>
        <p:nvSpPr>
          <p:cNvPr id="7" name="Slayt Numarası Yer Tutucusu 6"/>
          <p:cNvSpPr>
            <a:spLocks noGrp="1"/>
          </p:cNvSpPr>
          <p:nvPr>
            <p:ph type="sldNum" sz="quarter" idx="12"/>
          </p:nvPr>
        </p:nvSpPr>
        <p:spPr/>
        <p:txBody>
          <a:bodyPr/>
          <a:lstStyle/>
          <a:p>
            <a:fld id="{4FAB73BC-B049-4115-A692-8D63A059BFB8}" type="slidenum">
              <a:rPr lang="en-US" smtClean="0"/>
              <a:t>86</a:t>
            </a:fld>
            <a:endParaRPr lang="en-US" dirty="0"/>
          </a:p>
        </p:txBody>
      </p:sp>
    </p:spTree>
    <p:extLst>
      <p:ext uri="{BB962C8B-B14F-4D97-AF65-F5344CB8AC3E}">
        <p14:creationId xmlns:p14="http://schemas.microsoft.com/office/powerpoint/2010/main" val="28060193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normAutofit/>
          </a:bodyPr>
          <a:lstStyle/>
          <a:p>
            <a:r>
              <a:rPr lang="tr-TR" sz="3600" b="1" dirty="0"/>
              <a:t>İSRAF / </a:t>
            </a:r>
            <a:r>
              <a:rPr lang="tr-TR" sz="3600" b="1" dirty="0" smtClean="0"/>
              <a:t>İsrafa </a:t>
            </a:r>
            <a:r>
              <a:rPr lang="tr-TR" sz="3600" b="1" dirty="0"/>
              <a:t>Neden Olan Sebeplerin Nedenleri </a:t>
            </a:r>
            <a:endParaRPr lang="tr-TR" sz="3600" dirty="0"/>
          </a:p>
        </p:txBody>
      </p:sp>
      <p:sp>
        <p:nvSpPr>
          <p:cNvPr id="9" name="İçerik Yer Tutucusu 8"/>
          <p:cNvSpPr>
            <a:spLocks noGrp="1"/>
          </p:cNvSpPr>
          <p:nvPr>
            <p:ph idx="1"/>
          </p:nvPr>
        </p:nvSpPr>
        <p:spPr/>
        <p:txBody>
          <a:bodyPr>
            <a:normAutofit fontScale="85000" lnSpcReduction="20000"/>
          </a:bodyPr>
          <a:lstStyle/>
          <a:p>
            <a:endParaRPr lang="tr-TR" dirty="0"/>
          </a:p>
          <a:p>
            <a:pPr algn="just">
              <a:buFont typeface="Wingdings" panose="05000000000000000000" pitchFamily="2" charset="2"/>
              <a:buChar char="Ø"/>
            </a:pPr>
            <a:r>
              <a:rPr lang="tr-TR" dirty="0"/>
              <a:t> </a:t>
            </a:r>
            <a:r>
              <a:rPr lang="tr-TR" dirty="0" smtClean="0"/>
              <a:t> </a:t>
            </a:r>
            <a:r>
              <a:rPr lang="tr-TR" sz="3300" b="1" dirty="0"/>
              <a:t>İsrafın sebepleri: </a:t>
            </a:r>
          </a:p>
          <a:p>
            <a:pPr algn="just">
              <a:buFont typeface="Wingdings" panose="05000000000000000000" pitchFamily="2" charset="2"/>
              <a:buChar char="§"/>
            </a:pPr>
            <a:r>
              <a:rPr lang="tr-TR" sz="3300" dirty="0" smtClean="0"/>
              <a:t> </a:t>
            </a:r>
            <a:r>
              <a:rPr lang="tr-TR" sz="3300" dirty="0"/>
              <a:t>Eğitimsizlik </a:t>
            </a:r>
          </a:p>
          <a:p>
            <a:pPr algn="just">
              <a:buFont typeface="Wingdings" panose="05000000000000000000" pitchFamily="2" charset="2"/>
              <a:buChar char="§"/>
            </a:pPr>
            <a:r>
              <a:rPr lang="tr-TR" sz="3300" dirty="0" smtClean="0"/>
              <a:t> </a:t>
            </a:r>
            <a:r>
              <a:rPr lang="tr-TR" sz="3300" dirty="0"/>
              <a:t>Düşük kaliteli üretim </a:t>
            </a:r>
          </a:p>
          <a:p>
            <a:pPr algn="just">
              <a:buFont typeface="Wingdings" panose="05000000000000000000" pitchFamily="2" charset="2"/>
              <a:buChar char="§"/>
            </a:pPr>
            <a:r>
              <a:rPr lang="tr-TR" sz="3300" dirty="0" smtClean="0"/>
              <a:t> </a:t>
            </a:r>
            <a:r>
              <a:rPr lang="tr-TR" sz="3300" dirty="0"/>
              <a:t>Lüks hayat anlayışı, gösteriş düşkünlüğü </a:t>
            </a:r>
          </a:p>
          <a:p>
            <a:pPr algn="just">
              <a:buFont typeface="Wingdings" panose="05000000000000000000" pitchFamily="2" charset="2"/>
              <a:buChar char="§"/>
            </a:pPr>
            <a:r>
              <a:rPr lang="tr-TR" sz="3300" dirty="0" smtClean="0"/>
              <a:t> </a:t>
            </a:r>
            <a:r>
              <a:rPr lang="tr-TR" sz="3300" dirty="0"/>
              <a:t>İhtiyacın önüne modanın geçmesi </a:t>
            </a:r>
          </a:p>
          <a:p>
            <a:pPr algn="just">
              <a:buFont typeface="Wingdings" panose="05000000000000000000" pitchFamily="2" charset="2"/>
              <a:buChar char="§"/>
            </a:pPr>
            <a:r>
              <a:rPr lang="tr-TR" sz="3300" dirty="0" smtClean="0"/>
              <a:t> </a:t>
            </a:r>
            <a:r>
              <a:rPr lang="tr-TR" sz="3300" dirty="0"/>
              <a:t>Gereksiz olan şeylerin ihtiyaç olarak algılanması </a:t>
            </a:r>
          </a:p>
          <a:p>
            <a:pPr algn="just">
              <a:buFont typeface="Wingdings" panose="05000000000000000000" pitchFamily="2" charset="2"/>
              <a:buChar char="§"/>
            </a:pPr>
            <a:r>
              <a:rPr lang="tr-TR" sz="3300" dirty="0" smtClean="0"/>
              <a:t> </a:t>
            </a:r>
            <a:r>
              <a:rPr lang="tr-TR" sz="3300" dirty="0"/>
              <a:t>İhtiyaçları başkalarının belirlemesi </a:t>
            </a:r>
          </a:p>
          <a:p>
            <a:pPr algn="just">
              <a:buFont typeface="Wingdings" panose="05000000000000000000" pitchFamily="2" charset="2"/>
              <a:buChar char="§"/>
            </a:pPr>
            <a:r>
              <a:rPr lang="tr-TR" sz="3300" dirty="0" smtClean="0"/>
              <a:t> </a:t>
            </a:r>
            <a:r>
              <a:rPr lang="tr-TR" sz="3300" dirty="0"/>
              <a:t>İsrafı körükleyen reklamlar </a:t>
            </a:r>
          </a:p>
          <a:p>
            <a:pPr algn="just">
              <a:buFont typeface="Wingdings" panose="05000000000000000000" pitchFamily="2" charset="2"/>
              <a:buChar char="§"/>
            </a:pPr>
            <a:r>
              <a:rPr lang="tr-TR" sz="3300" dirty="0" smtClean="0"/>
              <a:t> </a:t>
            </a:r>
            <a:r>
              <a:rPr lang="tr-TR" sz="3300" dirty="0"/>
              <a:t>Kötü alışkanlıklar </a:t>
            </a:r>
          </a:p>
          <a:p>
            <a:endParaRPr lang="tr-TR" dirty="0"/>
          </a:p>
        </p:txBody>
      </p:sp>
      <p:sp>
        <p:nvSpPr>
          <p:cNvPr id="5" name="Veri Yer Tutucusu 4"/>
          <p:cNvSpPr>
            <a:spLocks noGrp="1"/>
          </p:cNvSpPr>
          <p:nvPr>
            <p:ph type="dt" sz="half" idx="10"/>
          </p:nvPr>
        </p:nvSpPr>
        <p:spPr/>
        <p:txBody>
          <a:bodyPr/>
          <a:lstStyle/>
          <a:p>
            <a:fld id="{154A893B-3590-4C24-AB37-020C3157D363}" type="datetime1">
              <a:rPr lang="tr-TR" smtClean="0"/>
              <a:t>15.04.2016</a:t>
            </a:fld>
            <a:endParaRPr lang="en-US" dirty="0"/>
          </a:p>
        </p:txBody>
      </p:sp>
      <p:sp>
        <p:nvSpPr>
          <p:cNvPr id="6" name="Altbilgi Yer Tutucusu 5"/>
          <p:cNvSpPr>
            <a:spLocks noGrp="1"/>
          </p:cNvSpPr>
          <p:nvPr>
            <p:ph type="ftr" sz="quarter" idx="11"/>
          </p:nvPr>
        </p:nvSpPr>
        <p:spPr/>
        <p:txBody>
          <a:bodyPr/>
          <a:lstStyle/>
          <a:p>
            <a:r>
              <a:rPr lang="en-US" smtClean="0"/>
              <a:t>ÇEVRE KORUMA / Öğr.Gör. Caner BULUT</a:t>
            </a:r>
            <a:endParaRPr lang="en-US" dirty="0"/>
          </a:p>
        </p:txBody>
      </p:sp>
      <p:sp>
        <p:nvSpPr>
          <p:cNvPr id="7" name="Slayt Numarası Yer Tutucusu 6"/>
          <p:cNvSpPr>
            <a:spLocks noGrp="1"/>
          </p:cNvSpPr>
          <p:nvPr>
            <p:ph type="sldNum" sz="quarter" idx="12"/>
          </p:nvPr>
        </p:nvSpPr>
        <p:spPr/>
        <p:txBody>
          <a:bodyPr/>
          <a:lstStyle/>
          <a:p>
            <a:fld id="{4FAB73BC-B049-4115-A692-8D63A059BFB8}" type="slidenum">
              <a:rPr lang="en-US" smtClean="0"/>
              <a:t>87</a:t>
            </a:fld>
            <a:endParaRPr lang="en-US" dirty="0"/>
          </a:p>
        </p:txBody>
      </p:sp>
    </p:spTree>
    <p:extLst>
      <p:ext uri="{BB962C8B-B14F-4D97-AF65-F5344CB8AC3E}">
        <p14:creationId xmlns:p14="http://schemas.microsoft.com/office/powerpoint/2010/main" val="6995628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İSRAF / </a:t>
            </a:r>
            <a:r>
              <a:rPr lang="tr-TR" sz="3600" b="1" dirty="0" smtClean="0"/>
              <a:t>İsrafı </a:t>
            </a:r>
            <a:r>
              <a:rPr lang="tr-TR" sz="3600" b="1" dirty="0"/>
              <a:t>Azaltacak Çözüm Yolları</a:t>
            </a:r>
            <a:endParaRPr lang="tr-TR" sz="3600" dirty="0"/>
          </a:p>
        </p:txBody>
      </p:sp>
      <p:sp>
        <p:nvSpPr>
          <p:cNvPr id="3" name="İçerik Yer Tutucusu 2"/>
          <p:cNvSpPr>
            <a:spLocks noGrp="1"/>
          </p:cNvSpPr>
          <p:nvPr>
            <p:ph idx="1"/>
          </p:nvPr>
        </p:nvSpPr>
        <p:spPr/>
        <p:txBody>
          <a:bodyPr>
            <a:noAutofit/>
          </a:bodyPr>
          <a:lstStyle/>
          <a:p>
            <a:pPr>
              <a:buFont typeface="Wingdings" panose="05000000000000000000" pitchFamily="2" charset="2"/>
              <a:buChar char="Ø"/>
            </a:pPr>
            <a:r>
              <a:rPr lang="tr-TR" sz="2800" dirty="0" smtClean="0"/>
              <a:t>Ekmeğin </a:t>
            </a:r>
            <a:r>
              <a:rPr lang="tr-TR" sz="2800" dirty="0"/>
              <a:t>gramaj çeşidi artırılmalıdır. </a:t>
            </a:r>
          </a:p>
          <a:p>
            <a:pPr>
              <a:buFont typeface="Wingdings" panose="05000000000000000000" pitchFamily="2" charset="2"/>
              <a:buChar char="Ø"/>
            </a:pPr>
            <a:r>
              <a:rPr lang="tr-TR" sz="2800" dirty="0" smtClean="0"/>
              <a:t>Halka </a:t>
            </a:r>
            <a:r>
              <a:rPr lang="tr-TR" sz="2800" dirty="0"/>
              <a:t>israf konusu iyi anlatılmalı, evde kuruyan ekmeğin çorbanın içine atılarak veya yumurta ile kızartılarak yenmesi öğretilmelidir. </a:t>
            </a:r>
          </a:p>
          <a:p>
            <a:pPr>
              <a:buFont typeface="Wingdings" panose="05000000000000000000" pitchFamily="2" charset="2"/>
              <a:buChar char="Ø"/>
            </a:pPr>
            <a:r>
              <a:rPr lang="tr-TR" sz="2800" dirty="0" smtClean="0"/>
              <a:t>Yanık</a:t>
            </a:r>
            <a:r>
              <a:rPr lang="tr-TR" sz="2800" dirty="0"/>
              <a:t>, kalitesiz, iyi pişmemiş ekmeklerin satışa sunulması engellenmelidir. </a:t>
            </a:r>
          </a:p>
          <a:p>
            <a:pPr>
              <a:buFont typeface="Wingdings" panose="05000000000000000000" pitchFamily="2" charset="2"/>
              <a:buChar char="Ø"/>
            </a:pPr>
            <a:r>
              <a:rPr lang="tr-TR" sz="2800" dirty="0" smtClean="0"/>
              <a:t>Ekmeğin </a:t>
            </a:r>
            <a:r>
              <a:rPr lang="tr-TR" sz="2800" dirty="0"/>
              <a:t>çabuk bayatlamasını önleyici maddeler kullanılmalıdır. </a:t>
            </a:r>
          </a:p>
          <a:p>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88</a:t>
            </a:fld>
            <a:endParaRPr lang="en-US" dirty="0"/>
          </a:p>
        </p:txBody>
      </p:sp>
    </p:spTree>
    <p:extLst>
      <p:ext uri="{BB962C8B-B14F-4D97-AF65-F5344CB8AC3E}">
        <p14:creationId xmlns:p14="http://schemas.microsoft.com/office/powerpoint/2010/main" val="26571438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İSRAF / İsrafı Azaltacak Çözüm Yolları</a:t>
            </a:r>
            <a:endParaRPr lang="tr-TR" sz="3600" dirty="0"/>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sz="2800" dirty="0" smtClean="0"/>
              <a:t>Fırınlar çok sık denetlenmelidir</a:t>
            </a:r>
            <a:r>
              <a:rPr lang="tr-TR" sz="2800" b="1" dirty="0" smtClean="0"/>
              <a:t>. </a:t>
            </a:r>
            <a:endParaRPr lang="tr-TR" sz="2800" dirty="0" smtClean="0"/>
          </a:p>
          <a:p>
            <a:pPr>
              <a:buFont typeface="Wingdings" panose="05000000000000000000" pitchFamily="2" charset="2"/>
              <a:buChar char="Ø"/>
            </a:pPr>
            <a:r>
              <a:rPr lang="tr-TR" sz="2800" dirty="0" smtClean="0"/>
              <a:t>İhtiyaçtan fazla ekmek üretilmemeli ve alınmamalıdır. Yurtta, orduda, hastanede, ekmek, ihtiyaca göre kesilmelidir, kurumaması için poşet içinde tutulmalıdır. İsraf, tasarruf, tutumluluk, yerli malı kullanımı gibi konular okullarda ders olarak okutulmalıdır. Bu eğitim hapishanelerde ve askeriyede yapılmalıdır. </a:t>
            </a:r>
          </a:p>
          <a:p>
            <a:pPr marL="0" indent="0">
              <a:buNone/>
            </a:pPr>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89</a:t>
            </a:fld>
            <a:endParaRPr lang="en-US" dirty="0"/>
          </a:p>
        </p:txBody>
      </p:sp>
    </p:spTree>
    <p:extLst>
      <p:ext uri="{BB962C8B-B14F-4D97-AF65-F5344CB8AC3E}">
        <p14:creationId xmlns:p14="http://schemas.microsoft.com/office/powerpoint/2010/main" val="2572209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ÇEVRE KORUMA / </a:t>
            </a:r>
            <a:r>
              <a:rPr lang="tr-TR" sz="3600" b="1" dirty="0"/>
              <a:t>Çevre Sorunları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800" dirty="0"/>
              <a:t>Küresel ısınmayı önlemek için karbon salınımlarının sınırlandırılmasının büyük önem arz ettiği bir dönemde Türkiye toplam karbondioksit salınımında 2005 yılı verilerine göre Avrupa Birliği ülkeleriyle karşılaştırıldığında yıllık 215,9 milyon tonla yedinci sırada, sanayi sektörü salınımlarında ise ilk sırada yer almaktadır. </a:t>
            </a:r>
            <a:endParaRPr lang="tr-TR" sz="2800" dirty="0" smtClean="0"/>
          </a:p>
          <a:p>
            <a:pPr algn="just"/>
            <a:endParaRPr lang="tr-TR" sz="2800" dirty="0"/>
          </a:p>
        </p:txBody>
      </p:sp>
      <p:sp>
        <p:nvSpPr>
          <p:cNvPr id="4" name="Veri Yer Tutucusu 3"/>
          <p:cNvSpPr>
            <a:spLocks noGrp="1"/>
          </p:cNvSpPr>
          <p:nvPr>
            <p:ph type="dt" sz="half" idx="10"/>
          </p:nvPr>
        </p:nvSpPr>
        <p:spPr/>
        <p:txBody>
          <a:bodyPr/>
          <a:lstStyle/>
          <a:p>
            <a:fld id="{B0C7F81B-C390-4B67-AF70-066A0A3A55EB}" type="datetime1">
              <a:rPr lang="tr-TR" smtClean="0"/>
              <a:t>15.04.2016</a:t>
            </a:fld>
            <a:endParaRPr lang="en-US" dirty="0"/>
          </a:p>
        </p:txBody>
      </p:sp>
      <p:sp>
        <p:nvSpPr>
          <p:cNvPr id="5" name="Altbilgi Yer Tutucusu 4"/>
          <p:cNvSpPr>
            <a:spLocks noGrp="1"/>
          </p:cNvSpPr>
          <p:nvPr>
            <p:ph type="ftr" sz="quarter" idx="11"/>
          </p:nvPr>
        </p:nvSpPr>
        <p:spPr/>
        <p:txBody>
          <a:bodyPr/>
          <a:lstStyle/>
          <a:p>
            <a:r>
              <a:rPr lang="en-US" smtClean="0"/>
              <a:t>ÇEVRE KORUMA / Öğr.Gör. Caner BULUT</a:t>
            </a:r>
            <a:endParaRPr lang="en-US" dirty="0"/>
          </a:p>
        </p:txBody>
      </p:sp>
      <p:sp>
        <p:nvSpPr>
          <p:cNvPr id="6" name="Slayt Numarası Yer Tutucusu 5"/>
          <p:cNvSpPr>
            <a:spLocks noGrp="1"/>
          </p:cNvSpPr>
          <p:nvPr>
            <p:ph type="sldNum" sz="quarter" idx="12"/>
          </p:nvPr>
        </p:nvSpPr>
        <p:spPr/>
        <p:txBody>
          <a:bodyPr/>
          <a:lstStyle/>
          <a:p>
            <a:fld id="{6113E31D-E2AB-40D1-8B51-AFA5AFEF393A}" type="slidenum">
              <a:rPr lang="en-US" smtClean="0"/>
              <a:t>9</a:t>
            </a:fld>
            <a:endParaRPr lang="en-US" dirty="0"/>
          </a:p>
        </p:txBody>
      </p:sp>
      <p:pic>
        <p:nvPicPr>
          <p:cNvPr id="7" name="Resim 6"/>
          <p:cNvPicPr>
            <a:picLocks noChangeAspect="1"/>
          </p:cNvPicPr>
          <p:nvPr/>
        </p:nvPicPr>
        <p:blipFill>
          <a:blip r:embed="rId2"/>
          <a:stretch>
            <a:fillRect/>
          </a:stretch>
        </p:blipFill>
        <p:spPr>
          <a:xfrm>
            <a:off x="7069540" y="3784044"/>
            <a:ext cx="4571965" cy="2175676"/>
          </a:xfrm>
          <a:prstGeom prst="rect">
            <a:avLst/>
          </a:prstGeom>
        </p:spPr>
      </p:pic>
    </p:spTree>
    <p:extLst>
      <p:ext uri="{BB962C8B-B14F-4D97-AF65-F5344CB8AC3E}">
        <p14:creationId xmlns:p14="http://schemas.microsoft.com/office/powerpoint/2010/main" val="197717072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TotalTime>
  <Words>6117</Words>
  <Application>Microsoft Office PowerPoint</Application>
  <PresentationFormat>Özel</PresentationFormat>
  <Paragraphs>612</Paragraphs>
  <Slides>89</Slides>
  <Notes>2</Notes>
  <HiddenSlides>0</HiddenSlides>
  <MMClips>0</MMClips>
  <ScaleCrop>false</ScaleCrop>
  <HeadingPairs>
    <vt:vector size="4" baseType="variant">
      <vt:variant>
        <vt:lpstr>Tema</vt:lpstr>
      </vt:variant>
      <vt:variant>
        <vt:i4>2</vt:i4>
      </vt:variant>
      <vt:variant>
        <vt:lpstr>Slayt Başlıkları</vt:lpstr>
      </vt:variant>
      <vt:variant>
        <vt:i4>89</vt:i4>
      </vt:variant>
    </vt:vector>
  </HeadingPairs>
  <TitlesOfParts>
    <vt:vector size="91" baseType="lpstr">
      <vt:lpstr>Ofis Teması</vt:lpstr>
      <vt:lpstr>Üst Düzey</vt:lpstr>
      <vt:lpstr>      Bu proje Avrupa Birliği ve Türkiye Cumhuriyeti tarafından finanse edilmektedir. </vt:lpstr>
      <vt:lpstr>ÇEVRE KORUMA </vt:lpstr>
      <vt:lpstr>1. ÇEVRE</vt:lpstr>
      <vt:lpstr>ÇEVRE KORUMA / Çevre</vt:lpstr>
      <vt:lpstr>ÇEVRE KORUMA / Çevre Sorunları </vt:lpstr>
      <vt:lpstr>ÇEVRE KORUMA / Çevre Sorunları </vt:lpstr>
      <vt:lpstr>ÇEVRE KORUMA / Çevre Sorunları </vt:lpstr>
      <vt:lpstr>ÇEVRE KORUMA / Çevre Sorunları </vt:lpstr>
      <vt:lpstr>ÇEVRE KORUMA / Çevre Sorunları </vt:lpstr>
      <vt:lpstr>ÇEVRE KORUMA / Çevre Sorunları </vt:lpstr>
      <vt:lpstr>ÇEVRE KORUMA / Çevreye İlişkin Tanımlar </vt:lpstr>
      <vt:lpstr>ÇEVRE KORUMA / Çevreye İlişkin Tanımlar </vt:lpstr>
      <vt:lpstr>ÇEVRE KORUMA / Çevreye İlişkin Tanımlar </vt:lpstr>
      <vt:lpstr>ÇEVRE KORUMA / Çevreye İlişkin Tanımlar </vt:lpstr>
      <vt:lpstr>ÇEVRE KORUMA / Çevreye İlişkin Tanımlar </vt:lpstr>
      <vt:lpstr>ÇEVRE KORUMA / Çevreye İlişkin Tanımlar </vt:lpstr>
      <vt:lpstr>ÇEVRE KORUMA / Çevreye İlişkin Tanımlar </vt:lpstr>
      <vt:lpstr>ÇEVRE KORUMA / Çevreye İlişkin Tanımlar </vt:lpstr>
      <vt:lpstr>ÇEVRE KORUMA / Çevreyi Koruma Tedbirler </vt:lpstr>
      <vt:lpstr>ÇEVRE KORUMA / Çevreyi Koruma Tedbirler </vt:lpstr>
      <vt:lpstr>ÇEVRE KORUMA / Sektörel Sorunlardan Kaynaklanan Sorunlar </vt:lpstr>
      <vt:lpstr>ÇEVRE KORUMA / Sektörel Sorunlardan Kaynaklanan Sorunlar </vt:lpstr>
      <vt:lpstr>ÇEVRE KORUMA / Sektörel Sorunlardan Kaynaklanan Sorunlar </vt:lpstr>
      <vt:lpstr>2. DOĞA KİRLİLİĞİ </vt:lpstr>
      <vt:lpstr>ÇEVRE KORUMA / Doğa Kirliliği </vt:lpstr>
      <vt:lpstr>ÇEVRE KORUMA / Doğa Kirliliği /  Hava, Su ve Toprak Kavramları </vt:lpstr>
      <vt:lpstr>Doğa Kirliliği / Hava, Su ve Toprak Kavramları  </vt:lpstr>
      <vt:lpstr>Doğa Kirliliği / Hava, Su ve Toprak Kavramları</vt:lpstr>
      <vt:lpstr>Doğa Kirliliği / Hava Kirliliğinin Sebepleri</vt:lpstr>
      <vt:lpstr>Doğa Kirliliği / Hava Kirliliğinin Sebepleri</vt:lpstr>
      <vt:lpstr>Doğa Kirliliği / Şehirleşme ve Konutların Isıtılması </vt:lpstr>
      <vt:lpstr>Doğa Kirliliği / Şehirleşme ve Konutların Isıtılması </vt:lpstr>
      <vt:lpstr>Doğa Kirliliği / Şehirleşme ve Konutların Isıtılması </vt:lpstr>
      <vt:lpstr>Doğa Kirliliği / Endüstrileşme </vt:lpstr>
      <vt:lpstr>Doğa Kirliliği / Endüstrileşme </vt:lpstr>
      <vt:lpstr>Doğa Kirliliği / Motorlu Taşıtlar </vt:lpstr>
      <vt:lpstr>Doğa Kirliliği / Motorlu Taşıtlar </vt:lpstr>
      <vt:lpstr>Doğa Kirliliği / Motorlu Taşıtlar </vt:lpstr>
      <vt:lpstr>Doğa Kirliliği / Atmosferik Özellikler </vt:lpstr>
      <vt:lpstr>Doğa Kirliliği / Hava Kirliliğinin İnsan ve Çevreye Etkileri </vt:lpstr>
      <vt:lpstr>Doğa Kirliliği / Hava Kirliliğinin İnsan ve Çevreye Etkileri </vt:lpstr>
      <vt:lpstr>Doğa Kirliliği / Hava Kirliliğinin İnsan ve Çevreye Etkileri </vt:lpstr>
      <vt:lpstr>Doğa Kirliliği / Hava Kirliliğinin İnsan ve Çevreye Etkileri </vt:lpstr>
      <vt:lpstr>Doğa Kirliliği / Tabiata Etkileri </vt:lpstr>
      <vt:lpstr>Doğa Kirliliği / Hava Kirliliğini Önleme Çalışmaları </vt:lpstr>
      <vt:lpstr>Doğa Kirliliği / Hava Kirliliğini Önleme Çalışmaları </vt:lpstr>
      <vt:lpstr>Doğa Kirliliği / Su Kirliliğinin Tanımı ve Su Kirliliğinin Nedenleri </vt:lpstr>
      <vt:lpstr>Doğa Kirliliği / Su Kirliliğinin Tanımı ve Su Kirliliğinin Nedenleri </vt:lpstr>
      <vt:lpstr>Doğa Kirliliği / Su Kirliliğinin Tanımı ve Su Kirliliğinin Nedenleri </vt:lpstr>
      <vt:lpstr>Doğa Kirliliği / Sanayi Faaliyetlerinin Neden Olduğu Kirlilik </vt:lpstr>
      <vt:lpstr>Doğa Kirliliği / Sanayi Faaliyetlerinin Neden Olduğu Kirlilik </vt:lpstr>
      <vt:lpstr>Doğa Kirliliği / Sanayi Faaliyetlerinin Neden Olduğu Kirlilik </vt:lpstr>
      <vt:lpstr>Doğa Kirliliği / Yerleşim Yerlerindeki Atıkların Neden Olduğu Kirlilik </vt:lpstr>
      <vt:lpstr>Doğa Kirliliği / Su Kirliliğinin Çevresel Etkileri</vt:lpstr>
      <vt:lpstr>Doğa Kirliliği / Su Kirliliğinin Çevresel Etkileri</vt:lpstr>
      <vt:lpstr>Doğa Kirliliği / Su Kirliliğinin Çevresel Etkileri</vt:lpstr>
      <vt:lpstr>Doğa Kirliliği / Su Kirliliğinin Önlenmesi </vt:lpstr>
      <vt:lpstr>Doğa Kirliliği / Su Kirliliğinin Önlenmesi </vt:lpstr>
      <vt:lpstr>Doğa Kirliliği / Su Kirliliğinin Önlenmesi </vt:lpstr>
      <vt:lpstr>Doğa Kirliliği / Su Kirliliğinin Önlenmesi </vt:lpstr>
      <vt:lpstr>Doğa Kirliliği / Toprak Kirliliğinin Nedenleri </vt:lpstr>
      <vt:lpstr>Doğa Kirliliği / Toprak Kirliliğinin Önlenmesi</vt:lpstr>
      <vt:lpstr>Doğa Kirliliği / Toprak Kirliliğinin İnsan ve Çevreye Etkileri </vt:lpstr>
      <vt:lpstr>Doğa Kirliliği / Toprak Kirliliğinin İnsan ve Çevreye Etkileri </vt:lpstr>
      <vt:lpstr>Doğa Kirliliği / Toprak Kirliliğinin İnsan ve Çevreye Etkileri </vt:lpstr>
      <vt:lpstr>Doğa Kirliliği / Toprak Kirliliğinin İnsan ve Çevreye Etkileri </vt:lpstr>
      <vt:lpstr>Doğa Kirliliği / Toprak Kirliliğinin İnsan ve Çevreye Etkileri </vt:lpstr>
      <vt:lpstr>3.GÜRÜLTÜ </vt:lpstr>
      <vt:lpstr>GÜRÜLTÜ</vt:lpstr>
      <vt:lpstr>GÜRÜLTÜ / Gürültünün Kaynakları </vt:lpstr>
      <vt:lpstr>GÜRÜLTÜ / Gürültünün İnsan ve Çevresine Etkileri </vt:lpstr>
      <vt:lpstr>GÜRÜLTÜ / Gürültünün İnsan ve Çevresine Etkileri </vt:lpstr>
      <vt:lpstr>GÜRÜLTÜ / Gürültü Kirliliğinin Önlenmesi</vt:lpstr>
      <vt:lpstr>GÜRÜLTÜ / Gürültü Kirliliğinin Önlenmesi</vt:lpstr>
      <vt:lpstr>4. ENERJİ </vt:lpstr>
      <vt:lpstr>ENERJİ / Enerji Kaynakları </vt:lpstr>
      <vt:lpstr>ENERJİ / Enerji Kaynaklarını Ekonomik ve Verimli Kullanma Yolları </vt:lpstr>
      <vt:lpstr>ENERJİ / Enerji Kaynaklarını Ekonomik ve Verimli Kullanma Yolları </vt:lpstr>
      <vt:lpstr>   ENERJİ / Çevreyi ve İnsan Sağlığını Tehdit Edici Enerji Kaynaklarına Karşı Önlemler   </vt:lpstr>
      <vt:lpstr>ENERJİ / Çevreyi ve İnsan Sağlığını Tehdit Edici Enerji Kaynaklarına Karşı Önlemler</vt:lpstr>
      <vt:lpstr>ENERJİ / Yeni ve Temiz Enerji Kaynakları</vt:lpstr>
      <vt:lpstr>5. İSRAF </vt:lpstr>
      <vt:lpstr>İSRAF</vt:lpstr>
      <vt:lpstr>İSRAF / İsraf Çeşitleri</vt:lpstr>
      <vt:lpstr>İSRAF / İsraf Çeşitleri</vt:lpstr>
      <vt:lpstr>İSRAF / İsraf Çeşitleri</vt:lpstr>
      <vt:lpstr>İSRAF / İsrafa Neden Olan Sebeplerin Nedenleri </vt:lpstr>
      <vt:lpstr>İSRAF / İsrafı Azaltacak Çözüm Yolları</vt:lpstr>
      <vt:lpstr>İSRAF / İsrafı Azaltacak Çözüm Yolları</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MESLEKİ GELİŞİM  </dc:title>
  <dc:creator>caner</dc:creator>
  <cp:lastModifiedBy>Bilal Keskin</cp:lastModifiedBy>
  <cp:revision>121</cp:revision>
  <dcterms:created xsi:type="dcterms:W3CDTF">2016-03-14T19:00:10Z</dcterms:created>
  <dcterms:modified xsi:type="dcterms:W3CDTF">2016-04-15T14:02:43Z</dcterms:modified>
</cp:coreProperties>
</file>